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_rels/presentation.xml.rels" ContentType="application/vnd.openxmlformats-package.relationships+xml"/>
  <Override PartName="/ppt/media/image10.png" ContentType="image/png"/>
  <Override PartName="/ppt/media/image1.png" ContentType="image/png"/>
  <Override PartName="/ppt/media/image12.png" ContentType="image/png"/>
  <Override PartName="/ppt/media/image3.png" ContentType="image/png"/>
  <Override PartName="/ppt/media/image8.png" ContentType="image/png"/>
  <Override PartName="/ppt/media/image17.png" ContentType="image/png"/>
  <Override PartName="/ppt/media/image13.png" ContentType="image/png"/>
  <Override PartName="/ppt/media/image9.png" ContentType="image/png"/>
  <Override PartName="/ppt/media/image6.svg" ContentType="image/svg"/>
  <Override PartName="/ppt/media/image5.png" ContentType="image/png"/>
  <Override PartName="/ppt/media/image23.png" ContentType="image/png"/>
  <Override PartName="/ppt/media/image4.svg" ContentType="image/svg"/>
  <Override PartName="/ppt/media/image7.png" ContentType="image/png"/>
  <Override PartName="/ppt/media/image21.png" ContentType="image/png"/>
  <Override PartName="/ppt/media/image19.png" ContentType="image/png"/>
  <Override PartName="/ppt/media/image16.svg" ContentType="image/svg"/>
  <Override PartName="/ppt/media/image20.svg" ContentType="image/svg"/>
  <Override PartName="/ppt/media/image18.svg" ContentType="image/svg"/>
  <Override PartName="/ppt/media/image15.png" ContentType="image/png"/>
  <Override PartName="/ppt/media/image14.svg" ContentType="image/svg"/>
  <Override PartName="/ppt/media/image11.png" ContentType="image/png"/>
  <Override PartName="/ppt/media/image2.png" ContentType="image/png"/>
  <Override PartName="/ppt/media/image22.svg" ContentType="image/svg"/>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12192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 name="PlaceHolder 1"/>
          <p:cNvSpPr>
            <a:spLocks noGrp="1"/>
          </p:cNvSpPr>
          <p:nvPr>
            <p:ph type="sldImg"/>
          </p:nvPr>
        </p:nvSpPr>
        <p:spPr>
          <a:xfrm>
            <a:off x="0" y="764280"/>
            <a:ext cx="0" cy="0"/>
          </a:xfrm>
          <a:prstGeom prst="rect">
            <a:avLst/>
          </a:prstGeom>
          <a:noFill/>
          <a:ln w="0">
            <a:noFill/>
          </a:ln>
        </p:spPr>
        <p:txBody>
          <a:bodyPr lIns="0" rIns="0" tIns="0" bIns="0" anchor="ctr">
            <a:noAutofit/>
          </a:bodyPr>
          <a:p>
            <a:pPr algn="ctr"/>
            <a:r>
              <a:rPr b="0" lang="es-GT" sz="4400" spc="-1" strike="noStrike">
                <a:solidFill>
                  <a:srgbClr val="000000"/>
                </a:solidFill>
                <a:latin typeface="Arial"/>
              </a:rPr>
              <a:t>Puls</a:t>
            </a:r>
            <a:r>
              <a:rPr b="0" lang="es-GT" sz="4400" spc="-1" strike="noStrike">
                <a:solidFill>
                  <a:srgbClr val="000000"/>
                </a:solidFill>
                <a:latin typeface="Arial"/>
              </a:rPr>
              <a:t>e </a:t>
            </a:r>
            <a:r>
              <a:rPr b="0" lang="es-GT" sz="4400" spc="-1" strike="noStrike">
                <a:solidFill>
                  <a:srgbClr val="000000"/>
                </a:solidFill>
                <a:latin typeface="Arial"/>
              </a:rPr>
              <a:t>para </a:t>
            </a:r>
            <a:r>
              <a:rPr b="0" lang="es-GT" sz="4400" spc="-1" strike="noStrike">
                <a:solidFill>
                  <a:srgbClr val="000000"/>
                </a:solidFill>
                <a:latin typeface="Arial"/>
              </a:rPr>
              <a:t>desp</a:t>
            </a:r>
            <a:r>
              <a:rPr b="0" lang="es-GT" sz="4400" spc="-1" strike="noStrike">
                <a:solidFill>
                  <a:srgbClr val="000000"/>
                </a:solidFill>
                <a:latin typeface="Arial"/>
              </a:rPr>
              <a:t>lazar </a:t>
            </a:r>
            <a:r>
              <a:rPr b="0" lang="es-GT" sz="4400" spc="-1" strike="noStrike">
                <a:solidFill>
                  <a:srgbClr val="000000"/>
                </a:solidFill>
                <a:latin typeface="Arial"/>
              </a:rPr>
              <a:t>la </a:t>
            </a:r>
            <a:r>
              <a:rPr b="0" lang="es-GT" sz="4400" spc="-1" strike="noStrike">
                <a:solidFill>
                  <a:srgbClr val="000000"/>
                </a:solidFill>
                <a:latin typeface="Arial"/>
              </a:rPr>
              <a:t>diap</a:t>
            </a:r>
            <a:r>
              <a:rPr b="0" lang="es-GT" sz="4400" spc="-1" strike="noStrike">
                <a:solidFill>
                  <a:srgbClr val="000000"/>
                </a:solidFill>
                <a:latin typeface="Arial"/>
              </a:rPr>
              <a:t>ositi</a:t>
            </a:r>
            <a:r>
              <a:rPr b="0" lang="es-GT" sz="4400" spc="-1" strike="noStrike">
                <a:solidFill>
                  <a:srgbClr val="000000"/>
                </a:solidFill>
                <a:latin typeface="Arial"/>
              </a:rPr>
              <a:t>va</a:t>
            </a:r>
            <a:endParaRPr b="0" lang="es-GT" sz="4400" spc="-1" strike="noStrike">
              <a:solidFill>
                <a:srgbClr val="000000"/>
              </a:solidFill>
              <a:latin typeface="Arial"/>
            </a:endParaRPr>
          </a:p>
        </p:txBody>
      </p:sp>
      <p:sp>
        <p:nvSpPr>
          <p:cNvPr id="6"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GT" sz="2000" spc="-1" strike="noStrike">
                <a:solidFill>
                  <a:srgbClr val="000000"/>
                </a:solidFill>
                <a:latin typeface="Arial"/>
              </a:rPr>
              <a:t>Pulse para editar el formato de las </a:t>
            </a:r>
            <a:r>
              <a:rPr b="0" lang="es-GT" sz="2000" spc="-1" strike="noStrike">
                <a:solidFill>
                  <a:srgbClr val="000000"/>
                </a:solidFill>
                <a:latin typeface="Arial"/>
              </a:rPr>
              <a:t>notas</a:t>
            </a:r>
            <a:endParaRPr b="0" lang="es-GT" sz="2000" spc="-1" strike="noStrike">
              <a:solidFill>
                <a:srgbClr val="000000"/>
              </a:solidFill>
              <a:latin typeface="Arial"/>
            </a:endParaRPr>
          </a:p>
        </p:txBody>
      </p:sp>
      <p:sp>
        <p:nvSpPr>
          <p:cNvPr id="7"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GT" sz="1400" spc="-1" strike="noStrike">
                <a:solidFill>
                  <a:srgbClr val="000000"/>
                </a:solidFill>
                <a:latin typeface="Times New Roman"/>
              </a:rPr>
              <a:t>&lt;cabecera&gt;</a:t>
            </a:r>
            <a:endParaRPr b="0" lang="es-GT" sz="1400" spc="-1" strike="noStrike">
              <a:solidFill>
                <a:srgbClr val="000000"/>
              </a:solidFill>
              <a:latin typeface="Times New Roman"/>
            </a:endParaRPr>
          </a:p>
        </p:txBody>
      </p:sp>
      <p:sp>
        <p:nvSpPr>
          <p:cNvPr id="8" name="PlaceHolder 4"/>
          <p:cNvSpPr>
            <a:spLocks noGrp="1"/>
          </p:cNvSpPr>
          <p:nvPr>
            <p:ph type="dt" idx="1"/>
          </p:nvPr>
        </p:nvSpPr>
        <p:spPr>
          <a:xfrm>
            <a:off x="4399200" y="0"/>
            <a:ext cx="3372840" cy="502560"/>
          </a:xfrm>
          <a:prstGeom prst="rect">
            <a:avLst/>
          </a:prstGeom>
          <a:noFill/>
          <a:ln w="0">
            <a:noFill/>
          </a:ln>
        </p:spPr>
        <p:txBody>
          <a:bodyPr lIns="0" rIns="0" tIns="0" bIns="0" anchor="t">
            <a:noAutofit/>
          </a:bodyPr>
          <a:lstStyle>
            <a:lvl1pPr indent="0" algn="r">
              <a:buNone/>
              <a:defRPr b="0" lang="es-GT" sz="1400" spc="-1" strike="noStrike">
                <a:solidFill>
                  <a:srgbClr val="000000"/>
                </a:solidFill>
                <a:latin typeface="Times New Roman"/>
              </a:defRPr>
            </a:lvl1pPr>
          </a:lstStyle>
          <a:p>
            <a:pPr indent="0" algn="r">
              <a:buNone/>
            </a:pPr>
            <a:r>
              <a:rPr b="0" lang="es-GT" sz="1400" spc="-1" strike="noStrike">
                <a:solidFill>
                  <a:srgbClr val="000000"/>
                </a:solidFill>
                <a:latin typeface="Times New Roman"/>
              </a:rPr>
              <a:t>&lt;fecha/hora&gt;</a:t>
            </a:r>
            <a:endParaRPr b="0" lang="es-GT" sz="1400" spc="-1" strike="noStrike">
              <a:solidFill>
                <a:srgbClr val="000000"/>
              </a:solidFill>
              <a:latin typeface="Times New Roman"/>
            </a:endParaRPr>
          </a:p>
        </p:txBody>
      </p:sp>
      <p:sp>
        <p:nvSpPr>
          <p:cNvPr id="9" name="PlaceHolder 5"/>
          <p:cNvSpPr>
            <a:spLocks noGrp="1"/>
          </p:cNvSpPr>
          <p:nvPr>
            <p:ph type="ftr" idx="2"/>
          </p:nvPr>
        </p:nvSpPr>
        <p:spPr>
          <a:xfrm>
            <a:off x="0" y="9555480"/>
            <a:ext cx="3372840" cy="502560"/>
          </a:xfrm>
          <a:prstGeom prst="rect">
            <a:avLst/>
          </a:prstGeom>
          <a:noFill/>
          <a:ln w="0">
            <a:noFill/>
          </a:ln>
        </p:spPr>
        <p:txBody>
          <a:bodyPr lIns="0" rIns="0" tIns="0" bIns="0" anchor="b">
            <a:noAutofit/>
          </a:bodyPr>
          <a:lstStyle>
            <a:lvl1pPr indent="0">
              <a:buNone/>
              <a:defRPr b="0" lang="es-GT" sz="1400" spc="-1" strike="noStrike">
                <a:solidFill>
                  <a:srgbClr val="000000"/>
                </a:solidFill>
                <a:latin typeface="Times New Roman"/>
              </a:defRPr>
            </a:lvl1pPr>
          </a:lstStyle>
          <a:p>
            <a:pPr indent="0">
              <a:buNone/>
            </a:pPr>
            <a:r>
              <a:rPr b="0" lang="es-GT" sz="1400" spc="-1" strike="noStrike">
                <a:solidFill>
                  <a:srgbClr val="000000"/>
                </a:solidFill>
                <a:latin typeface="Times New Roman"/>
              </a:rPr>
              <a:t>&lt;pie de página&gt;</a:t>
            </a:r>
            <a:endParaRPr b="0" lang="es-GT" sz="1400" spc="-1" strike="noStrike">
              <a:solidFill>
                <a:srgbClr val="000000"/>
              </a:solidFill>
              <a:latin typeface="Times New Roman"/>
            </a:endParaRPr>
          </a:p>
        </p:txBody>
      </p:sp>
      <p:sp>
        <p:nvSpPr>
          <p:cNvPr id="10" name="PlaceHolder 6"/>
          <p:cNvSpPr>
            <a:spLocks noGrp="1"/>
          </p:cNvSpPr>
          <p:nvPr>
            <p:ph type="sldNum" idx="3"/>
          </p:nvPr>
        </p:nvSpPr>
        <p:spPr>
          <a:xfrm>
            <a:off x="4399200" y="9555480"/>
            <a:ext cx="3372840" cy="502560"/>
          </a:xfrm>
          <a:prstGeom prst="rect">
            <a:avLst/>
          </a:prstGeom>
          <a:noFill/>
          <a:ln w="0">
            <a:noFill/>
          </a:ln>
        </p:spPr>
        <p:txBody>
          <a:bodyPr lIns="0" rIns="0" tIns="0" bIns="0" anchor="b">
            <a:noAutofit/>
          </a:bodyPr>
          <a:lstStyle>
            <a:lvl1pPr indent="0" algn="r">
              <a:buNone/>
              <a:defRPr b="0" lang="es-GT" sz="1400" spc="-1" strike="noStrike">
                <a:solidFill>
                  <a:srgbClr val="000000"/>
                </a:solidFill>
                <a:latin typeface="Times New Roman"/>
              </a:defRPr>
            </a:lvl1pPr>
          </a:lstStyle>
          <a:p>
            <a:pPr indent="0" algn="r">
              <a:buNone/>
            </a:pPr>
            <a:fld id="{A7AC7102-1D2E-455B-B141-7AA22C3C94DC}" type="slidenum">
              <a:rPr b="0" lang="es-GT" sz="1400" spc="-1" strike="noStrike">
                <a:solidFill>
                  <a:srgbClr val="000000"/>
                </a:solidFill>
                <a:latin typeface="Times New Roman"/>
              </a:rPr>
              <a:t>&lt;número&gt;</a:t>
            </a:fld>
            <a:endParaRPr b="0" lang="es-G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sldImg"/>
          </p:nvPr>
        </p:nvSpPr>
        <p:spPr>
          <a:xfrm>
            <a:off x="685800" y="1143000"/>
            <a:ext cx="5485680" cy="3085560"/>
          </a:xfrm>
          <a:prstGeom prst="rect">
            <a:avLst/>
          </a:prstGeom>
          <a:ln w="0">
            <a:noFill/>
          </a:ln>
        </p:spPr>
      </p:sp>
      <p:sp>
        <p:nvSpPr>
          <p:cNvPr id="165"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66" name="PlaceHolder 3"/>
          <p:cNvSpPr>
            <a:spLocks noGrp="1"/>
          </p:cNvSpPr>
          <p:nvPr>
            <p:ph type="sldNum" idx="4"/>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0CD741AE-24E1-46ED-978D-9EF66F0B5216}"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sldImg"/>
          </p:nvPr>
        </p:nvSpPr>
        <p:spPr>
          <a:xfrm>
            <a:off x="685800" y="1143000"/>
            <a:ext cx="5485680" cy="3085560"/>
          </a:xfrm>
          <a:prstGeom prst="rect">
            <a:avLst/>
          </a:prstGeom>
          <a:ln w="0">
            <a:noFill/>
          </a:ln>
        </p:spPr>
      </p:sp>
      <p:sp>
        <p:nvSpPr>
          <p:cNvPr id="192"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93" name="PlaceHolder 3"/>
          <p:cNvSpPr>
            <a:spLocks noGrp="1"/>
          </p:cNvSpPr>
          <p:nvPr>
            <p:ph type="sldNum" idx="13"/>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1ED8EE12-5E48-4EF3-99DA-0989D6730F9C}"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type="sldImg"/>
          </p:nvPr>
        </p:nvSpPr>
        <p:spPr>
          <a:xfrm>
            <a:off x="685800" y="1143000"/>
            <a:ext cx="5485680" cy="3085560"/>
          </a:xfrm>
          <a:prstGeom prst="rect">
            <a:avLst/>
          </a:prstGeom>
          <a:ln w="0">
            <a:noFill/>
          </a:ln>
        </p:spPr>
      </p:sp>
      <p:sp>
        <p:nvSpPr>
          <p:cNvPr id="168"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69" name="PlaceHolder 3"/>
          <p:cNvSpPr>
            <a:spLocks noGrp="1"/>
          </p:cNvSpPr>
          <p:nvPr>
            <p:ph type="sldNum" idx="5"/>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88402E29-900E-4DA4-8216-9402819574C6}"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sldImg"/>
          </p:nvPr>
        </p:nvSpPr>
        <p:spPr>
          <a:xfrm>
            <a:off x="685800" y="1143000"/>
            <a:ext cx="5485680" cy="3085560"/>
          </a:xfrm>
          <a:prstGeom prst="rect">
            <a:avLst/>
          </a:prstGeom>
          <a:ln w="0">
            <a:noFill/>
          </a:ln>
        </p:spPr>
      </p:sp>
      <p:sp>
        <p:nvSpPr>
          <p:cNvPr id="171"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72" name="PlaceHolder 3"/>
          <p:cNvSpPr>
            <a:spLocks noGrp="1"/>
          </p:cNvSpPr>
          <p:nvPr>
            <p:ph type="sldNum" idx="6"/>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1304BD44-66C8-4398-8A4E-02BB7FAA9097}"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sldImg"/>
          </p:nvPr>
        </p:nvSpPr>
        <p:spPr>
          <a:xfrm>
            <a:off x="685800" y="1143000"/>
            <a:ext cx="5485680" cy="3085560"/>
          </a:xfrm>
          <a:prstGeom prst="rect">
            <a:avLst/>
          </a:prstGeom>
          <a:ln w="0">
            <a:noFill/>
          </a:ln>
        </p:spPr>
      </p:sp>
      <p:sp>
        <p:nvSpPr>
          <p:cNvPr id="174"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75" name="PlaceHolder 3"/>
          <p:cNvSpPr>
            <a:spLocks noGrp="1"/>
          </p:cNvSpPr>
          <p:nvPr>
            <p:ph type="sldNum" idx="7"/>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560E9D07-1AA1-4103-9511-857D27047542}"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sldImg"/>
          </p:nvPr>
        </p:nvSpPr>
        <p:spPr>
          <a:xfrm>
            <a:off x="685800" y="1143000"/>
            <a:ext cx="5485680" cy="3085560"/>
          </a:xfrm>
          <a:prstGeom prst="rect">
            <a:avLst/>
          </a:prstGeom>
          <a:ln w="0">
            <a:noFill/>
          </a:ln>
        </p:spPr>
      </p:sp>
      <p:sp>
        <p:nvSpPr>
          <p:cNvPr id="177"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78" name="PlaceHolder 3"/>
          <p:cNvSpPr>
            <a:spLocks noGrp="1"/>
          </p:cNvSpPr>
          <p:nvPr>
            <p:ph type="sldNum" idx="8"/>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C299E5ED-EF3B-4290-8FA0-015B38D21B2B}"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sldImg"/>
          </p:nvPr>
        </p:nvSpPr>
        <p:spPr>
          <a:xfrm>
            <a:off x="685800" y="1143000"/>
            <a:ext cx="5485680" cy="3085560"/>
          </a:xfrm>
          <a:prstGeom prst="rect">
            <a:avLst/>
          </a:prstGeom>
          <a:ln w="0">
            <a:noFill/>
          </a:ln>
        </p:spPr>
      </p:sp>
      <p:sp>
        <p:nvSpPr>
          <p:cNvPr id="180"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81" name="PlaceHolder 3"/>
          <p:cNvSpPr>
            <a:spLocks noGrp="1"/>
          </p:cNvSpPr>
          <p:nvPr>
            <p:ph type="sldNum" idx="9"/>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EF5DCF37-99D9-4B1C-812E-7F4B2D9D7C8A}"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sldImg"/>
          </p:nvPr>
        </p:nvSpPr>
        <p:spPr>
          <a:xfrm>
            <a:off x="685800" y="1143000"/>
            <a:ext cx="5485680" cy="3085560"/>
          </a:xfrm>
          <a:prstGeom prst="rect">
            <a:avLst/>
          </a:prstGeom>
          <a:ln w="0">
            <a:noFill/>
          </a:ln>
        </p:spPr>
      </p:sp>
      <p:sp>
        <p:nvSpPr>
          <p:cNvPr id="183"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84" name="PlaceHolder 3"/>
          <p:cNvSpPr>
            <a:spLocks noGrp="1"/>
          </p:cNvSpPr>
          <p:nvPr>
            <p:ph type="sldNum" idx="10"/>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F735B323-F262-4FEE-A51E-3B25C9A21F18}"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type="sldImg"/>
          </p:nvPr>
        </p:nvSpPr>
        <p:spPr>
          <a:xfrm>
            <a:off x="685800" y="1143000"/>
            <a:ext cx="5485680" cy="3085560"/>
          </a:xfrm>
          <a:prstGeom prst="rect">
            <a:avLst/>
          </a:prstGeom>
          <a:ln w="0">
            <a:noFill/>
          </a:ln>
        </p:spPr>
      </p:sp>
      <p:sp>
        <p:nvSpPr>
          <p:cNvPr id="186"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87" name="PlaceHolder 3"/>
          <p:cNvSpPr>
            <a:spLocks noGrp="1"/>
          </p:cNvSpPr>
          <p:nvPr>
            <p:ph type="sldNum" idx="11"/>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0D4DA619-FB02-4769-8251-9FD8F208F43A}"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sldImg"/>
          </p:nvPr>
        </p:nvSpPr>
        <p:spPr>
          <a:xfrm>
            <a:off x="685800" y="1143000"/>
            <a:ext cx="5485680" cy="3085560"/>
          </a:xfrm>
          <a:prstGeom prst="rect">
            <a:avLst/>
          </a:prstGeom>
          <a:ln w="0">
            <a:noFill/>
          </a:ln>
        </p:spPr>
      </p:sp>
      <p:sp>
        <p:nvSpPr>
          <p:cNvPr id="189" name="PlaceHolder 2"/>
          <p:cNvSpPr>
            <a:spLocks noGrp="1"/>
          </p:cNvSpPr>
          <p:nvPr>
            <p:ph type="body"/>
          </p:nvPr>
        </p:nvSpPr>
        <p:spPr>
          <a:xfrm>
            <a:off x="685800" y="4400640"/>
            <a:ext cx="5485680" cy="3599640"/>
          </a:xfrm>
          <a:prstGeom prst="rect">
            <a:avLst/>
          </a:prstGeom>
          <a:noFill/>
          <a:ln w="0">
            <a:noFill/>
          </a:ln>
        </p:spPr>
        <p:txBody>
          <a:bodyPr lIns="91440" rIns="91440" tIns="45720" bIns="45720" anchor="t">
            <a:noAutofit/>
          </a:bodyPr>
          <a:p>
            <a:pPr marL="216000" indent="-216000">
              <a:buNone/>
            </a:pPr>
            <a:endParaRPr b="0" lang="es-ES" sz="1800" spc="-1" strike="noStrike">
              <a:solidFill>
                <a:srgbClr val="000000"/>
              </a:solidFill>
              <a:latin typeface="Arial"/>
            </a:endParaRPr>
          </a:p>
        </p:txBody>
      </p:sp>
      <p:sp>
        <p:nvSpPr>
          <p:cNvPr id="190" name="PlaceHolder 3"/>
          <p:cNvSpPr>
            <a:spLocks noGrp="1"/>
          </p:cNvSpPr>
          <p:nvPr>
            <p:ph type="sldNum" idx="12"/>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s-ES" sz="1200" spc="-1" strike="noStrike">
                <a:solidFill>
                  <a:schemeClr val="dk1"/>
                </a:solidFill>
                <a:latin typeface="+mn-lt"/>
                <a:ea typeface="+mn-ea"/>
              </a:defRPr>
            </a:lvl1pPr>
          </a:lstStyle>
          <a:p>
            <a:pPr indent="0" algn="r" defTabSz="914400">
              <a:lnSpc>
                <a:spcPct val="100000"/>
              </a:lnSpc>
              <a:buNone/>
              <a:tabLst>
                <a:tab algn="l" pos="0"/>
              </a:tabLst>
            </a:pPr>
            <a:fld id="{91B4F200-9791-4D3D-B7C9-1270A9528C5F}" type="slidenum">
              <a:rPr b="0" lang="es-ES" sz="1200" spc="-1" strike="noStrike">
                <a:solidFill>
                  <a:schemeClr val="dk1"/>
                </a:solidFill>
                <a:latin typeface="+mn-lt"/>
                <a:ea typeface="+mn-ea"/>
              </a:rPr>
              <a:t>&lt;número&gt;</a:t>
            </a:fld>
            <a:endParaRPr b="0" lang="es-ES"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lide master 1">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hyperlink" Target="https://gamma.app/?utm_source=made-with-gamma" TargetMode="External"/><Relationship Id="rId3" Type="http://schemas.openxmlformats.org/officeDocument/2006/relationships/image" Target="../media/image1.png"/><Relationship Id="rId4"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0" name="Shape 0"/>
          <p:cNvSpPr/>
          <p:nvPr/>
        </p:nvSpPr>
        <p:spPr>
          <a:xfrm>
            <a:off x="0" y="0"/>
            <a:ext cx="12191040" cy="6857280"/>
          </a:xfrm>
          <a:prstGeom prst="rect">
            <a:avLst/>
          </a:prstGeom>
          <a:solidFill>
            <a:srgbClr val="22242a"/>
          </a:solidFill>
          <a:ln w="0">
            <a:noFill/>
          </a:ln>
        </p:spPr>
        <p:style>
          <a:lnRef idx="0"/>
          <a:fillRef idx="0"/>
          <a:effectRef idx="0"/>
          <a:fontRef idx="minor"/>
        </p:style>
        <p:txBody>
          <a:bodyPr lIns="90000" rIns="90000" tIns="45000" bIns="45000" anchor="t">
            <a:noAutofit/>
          </a:bodyPr>
          <a:p>
            <a:pPr>
              <a:lnSpc>
                <a:spcPct val="100000"/>
              </a:lnSpc>
            </a:pPr>
            <a:endParaRPr b="0" lang="es-GT" sz="1800" spc="-1" strike="noStrike">
              <a:solidFill>
                <a:srgbClr val="ffffff"/>
              </a:solidFill>
              <a:latin typeface="Arial"/>
            </a:endParaRPr>
          </a:p>
        </p:txBody>
      </p:sp>
      <p:sp>
        <p:nvSpPr>
          <p:cNvPr id="1" name="Shape 1"/>
          <p:cNvSpPr/>
          <p:nvPr/>
        </p:nvSpPr>
        <p:spPr>
          <a:xfrm>
            <a:off x="0" y="0"/>
            <a:ext cx="12191040" cy="6857280"/>
          </a:xfrm>
          <a:prstGeom prst="rect">
            <a:avLst/>
          </a:prstGeom>
          <a:solidFill>
            <a:srgbClr val="292c32"/>
          </a:solidFill>
          <a:ln w="0">
            <a:noFill/>
          </a:ln>
        </p:spPr>
        <p:style>
          <a:lnRef idx="0"/>
          <a:fillRef idx="0"/>
          <a:effectRef idx="0"/>
          <a:fontRef idx="minor"/>
        </p:style>
        <p:txBody>
          <a:bodyPr lIns="90000" rIns="90000" tIns="45000" bIns="45000" anchor="t">
            <a:noAutofit/>
          </a:bodyPr>
          <a:p>
            <a:pPr>
              <a:lnSpc>
                <a:spcPct val="100000"/>
              </a:lnSpc>
            </a:pPr>
            <a:endParaRPr b="0" lang="es-GT" sz="1800" spc="-1" strike="noStrike">
              <a:solidFill>
                <a:srgbClr val="ffffff"/>
              </a:solidFill>
              <a:latin typeface="Arial"/>
            </a:endParaRPr>
          </a:p>
        </p:txBody>
      </p:sp>
      <p:pic>
        <p:nvPicPr>
          <p:cNvPr id="2" name="Image 0" descr="preencoded.png">
            <a:hlinkClick r:id="rId2"/>
          </p:cNvPr>
          <p:cNvPicPr/>
          <p:nvPr/>
        </p:nvPicPr>
        <p:blipFill>
          <a:blip r:embed="rId3"/>
          <a:stretch/>
        </p:blipFill>
        <p:spPr>
          <a:xfrm>
            <a:off x="11076840" y="6558840"/>
            <a:ext cx="1071000" cy="255240"/>
          </a:xfrm>
          <a:prstGeom prst="rect">
            <a:avLst/>
          </a:prstGeom>
          <a:ln w="0">
            <a:noFill/>
          </a:ln>
        </p:spPr>
      </p:pic>
      <p:sp>
        <p:nvSpPr>
          <p:cNvPr id="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s-GT" sz="4400" spc="-1" strike="noStrike">
                <a:solidFill>
                  <a:srgbClr val="ffffff"/>
                </a:solidFill>
                <a:latin typeface="Arial"/>
              </a:rPr>
              <a:t>Pulse para editar </a:t>
            </a:r>
            <a:r>
              <a:rPr b="0" lang="es-GT" sz="4400" spc="-1" strike="noStrike">
                <a:solidFill>
                  <a:srgbClr val="ffffff"/>
                </a:solidFill>
                <a:latin typeface="Arial"/>
              </a:rPr>
              <a:t>el formato del </a:t>
            </a:r>
            <a:r>
              <a:rPr b="0" lang="es-GT" sz="4400" spc="-1" strike="noStrike">
                <a:solidFill>
                  <a:srgbClr val="ffffff"/>
                </a:solidFill>
                <a:latin typeface="Arial"/>
              </a:rPr>
              <a:t>texto de título</a:t>
            </a:r>
            <a:endParaRPr b="0" lang="es-GT" sz="4400" spc="-1" strike="noStrike">
              <a:solidFill>
                <a:srgbClr val="ffffff"/>
              </a:solidFill>
              <a:latin typeface="Arial"/>
            </a:endParaRPr>
          </a:p>
        </p:txBody>
      </p:sp>
      <p:sp>
        <p:nvSpPr>
          <p:cNvPr id="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s-GT" sz="3200" spc="-1" strike="noStrike">
                <a:solidFill>
                  <a:srgbClr val="ffffff"/>
                </a:solidFill>
                <a:latin typeface="Arial"/>
              </a:rPr>
              <a:t>Pulse para editar el formato de texto del esquema</a:t>
            </a:r>
            <a:endParaRPr b="0" lang="es-GT" sz="320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s-GT" sz="2800" spc="-1" strike="noStrike">
                <a:solidFill>
                  <a:srgbClr val="ffffff"/>
                </a:solidFill>
                <a:latin typeface="Arial"/>
              </a:rPr>
              <a:t>Segundo nivel del esquema</a:t>
            </a:r>
            <a:endParaRPr b="0" lang="es-GT" sz="28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s-GT" sz="2400" spc="-1" strike="noStrike">
                <a:solidFill>
                  <a:srgbClr val="ffffff"/>
                </a:solidFill>
                <a:latin typeface="Arial"/>
              </a:rPr>
              <a:t>Tercer nivel del esquema</a:t>
            </a:r>
            <a:endParaRPr b="0" lang="es-GT" sz="24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s-GT" sz="2000" spc="-1" strike="noStrike">
                <a:solidFill>
                  <a:srgbClr val="ffffff"/>
                </a:solidFill>
                <a:latin typeface="Arial"/>
              </a:rPr>
              <a:t>Cuarto nivel del esquema</a:t>
            </a:r>
            <a:endParaRPr b="0" lang="es-GT" sz="20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s-GT" sz="2000" spc="-1" strike="noStrike">
                <a:solidFill>
                  <a:srgbClr val="ffffff"/>
                </a:solidFill>
                <a:latin typeface="Arial"/>
              </a:rPr>
              <a:t>Quinto nivel del esquema</a:t>
            </a:r>
            <a:endParaRPr b="0" lang="es-GT" sz="20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s-GT" sz="2000" spc="-1" strike="noStrike">
                <a:solidFill>
                  <a:srgbClr val="ffffff"/>
                </a:solidFill>
                <a:latin typeface="Arial"/>
              </a:rPr>
              <a:t>Sexto nivel del esquema</a:t>
            </a:r>
            <a:endParaRPr b="0" lang="es-GT" sz="20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s-GT" sz="2000" spc="-1" strike="noStrike">
                <a:solidFill>
                  <a:srgbClr val="ffffff"/>
                </a:solidFill>
                <a:latin typeface="Arial"/>
              </a:rPr>
              <a:t>Séptimo nivel del esquema</a:t>
            </a:r>
            <a:endParaRPr b="0" lang="es-GT"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1"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svg"/><Relationship Id="rId3" Type="http://schemas.openxmlformats.org/officeDocument/2006/relationships/image" Target="../media/image15.png"/><Relationship Id="rId4" Type="http://schemas.openxmlformats.org/officeDocument/2006/relationships/image" Target="../media/image16.svg"/><Relationship Id="rId5" Type="http://schemas.openxmlformats.org/officeDocument/2006/relationships/image" Target="../media/image17.png"/><Relationship Id="rId6" Type="http://schemas.openxmlformats.org/officeDocument/2006/relationships/image" Target="../media/image18.svg"/><Relationship Id="rId7" Type="http://schemas.openxmlformats.org/officeDocument/2006/relationships/image" Target="../media/image19.png"/><Relationship Id="rId8" Type="http://schemas.openxmlformats.org/officeDocument/2006/relationships/image" Target="../media/image20.svg"/><Relationship Id="rId9" Type="http://schemas.openxmlformats.org/officeDocument/2006/relationships/image" Target="../media/image21.png"/><Relationship Id="rId10" Type="http://schemas.openxmlformats.org/officeDocument/2006/relationships/image" Target="../media/image22.svg"/><Relationship Id="rId11" Type="http://schemas.openxmlformats.org/officeDocument/2006/relationships/image" Target="../media/image23.png"/><Relationship Id="rId12" Type="http://schemas.openxmlformats.org/officeDocument/2006/relationships/slideLayout" Target="../slideLayouts/slideLayout2.xml"/><Relationship Id="rId13" Type="http://schemas.openxmlformats.org/officeDocument/2006/relationships/notesSlide" Target="../notesSlides/notesSlide10.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svg"/><Relationship Id="rId3" Type="http://schemas.openxmlformats.org/officeDocument/2006/relationships/image" Target="../media/image5.png"/><Relationship Id="rId4" Type="http://schemas.openxmlformats.org/officeDocument/2006/relationships/image" Target="../media/image6.svg"/><Relationship Id="rId5" Type="http://schemas.openxmlformats.org/officeDocument/2006/relationships/slideLayout" Target="../slideLayouts/slideLayout2.xml"/><Relationship Id="rId6"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2.xml"/><Relationship Id="rId5"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2.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 name="Image 0" descr="preencoded.png"/>
          <p:cNvPicPr/>
          <p:nvPr/>
        </p:nvPicPr>
        <p:blipFill>
          <a:blip r:embed="rId1"/>
          <a:stretch/>
        </p:blipFill>
        <p:spPr>
          <a:xfrm>
            <a:off x="7619760" y="0"/>
            <a:ext cx="4571280" cy="6857280"/>
          </a:xfrm>
          <a:prstGeom prst="rect">
            <a:avLst/>
          </a:prstGeom>
          <a:ln w="0">
            <a:noFill/>
          </a:ln>
        </p:spPr>
      </p:pic>
      <p:sp>
        <p:nvSpPr>
          <p:cNvPr id="12" name="Text 0"/>
          <p:cNvSpPr/>
          <p:nvPr/>
        </p:nvSpPr>
        <p:spPr>
          <a:xfrm>
            <a:off x="661320" y="2010600"/>
            <a:ext cx="6296040" cy="10328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n-US" sz="3250" spc="-1" strike="noStrike">
                <a:solidFill>
                  <a:srgbClr val="f3f3f2"/>
                </a:solidFill>
                <a:latin typeface="IBM Plex Sans Medium"/>
                <a:ea typeface="IBM Plex Sans Medium"/>
              </a:rPr>
              <a:t>Historia de la Inteligencia Artificial</a:t>
            </a:r>
            <a:endParaRPr b="0" lang="es-GT" sz="3250" spc="-1" strike="noStrike">
              <a:solidFill>
                <a:srgbClr val="ffffff"/>
              </a:solidFill>
              <a:latin typeface="Arial"/>
            </a:endParaRPr>
          </a:p>
        </p:txBody>
      </p:sp>
      <p:sp>
        <p:nvSpPr>
          <p:cNvPr id="13" name="Text 1"/>
          <p:cNvSpPr/>
          <p:nvPr/>
        </p:nvSpPr>
        <p:spPr>
          <a:xfrm>
            <a:off x="661320" y="3291840"/>
            <a:ext cx="6296040" cy="10576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Desde los antiguos autómatas hasta los sistemas generativos de hoy, la búsqueda de crear máquinas inteligentes ha transformado la ciencia, la tecnología y la sociedad. Este recorrido explora los orígenes filosóficos, los hitos tecnológicos y las generaciones que dieron forma a la IA moderna.</a:t>
            </a:r>
            <a:endParaRPr b="0" lang="es-ES" sz="1300" spc="-1" strike="noStrike">
              <a:solidFill>
                <a:srgbClr val="ffffff"/>
              </a:solidFill>
              <a:latin typeface="Arial"/>
            </a:endParaRPr>
          </a:p>
        </p:txBody>
      </p:sp>
      <p:sp>
        <p:nvSpPr>
          <p:cNvPr id="14" name="Shape 2"/>
          <p:cNvSpPr/>
          <p:nvPr/>
        </p:nvSpPr>
        <p:spPr>
          <a:xfrm>
            <a:off x="661320" y="4536360"/>
            <a:ext cx="2561040" cy="310320"/>
          </a:xfrm>
          <a:prstGeom prst="roundRect">
            <a:avLst>
              <a:gd name="adj" fmla="val 6383"/>
            </a:avLst>
          </a:prstGeom>
          <a:solidFill>
            <a:srgbClr val="4d1f00"/>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5" name="Text 3"/>
          <p:cNvSpPr/>
          <p:nvPr/>
        </p:nvSpPr>
        <p:spPr>
          <a:xfrm>
            <a:off x="760680" y="4586040"/>
            <a:ext cx="2972160" cy="210960"/>
          </a:xfrm>
          <a:prstGeom prst="rect">
            <a:avLst/>
          </a:prstGeom>
          <a:noFill/>
          <a:ln w="0">
            <a:noFill/>
          </a:ln>
        </p:spPr>
        <p:style>
          <a:lnRef idx="0"/>
          <a:fillRef idx="0"/>
          <a:effectRef idx="0"/>
          <a:fontRef idx="minor"/>
        </p:style>
        <p:txBody>
          <a:bodyPr wrap="none" lIns="0" rIns="0" tIns="0" bIns="0" anchor="t">
            <a:noAutofit/>
          </a:bodyPr>
          <a:p>
            <a:pPr defTabSz="914400">
              <a:lnSpc>
                <a:spcPct val="133000"/>
              </a:lnSpc>
              <a:tabLst>
                <a:tab algn="l" pos="0"/>
              </a:tabLst>
            </a:pPr>
            <a:r>
              <a:rPr b="0" lang="en-US" sz="1000" spc="-1" strike="noStrike">
                <a:solidFill>
                  <a:srgbClr val="d4d4d1"/>
                </a:solidFill>
                <a:latin typeface="Roboto"/>
                <a:ea typeface="Roboto"/>
              </a:rPr>
              <a:t>HISTORIA · TECNOLOGÍA · INNOVACIÓN</a:t>
            </a:r>
            <a:endParaRPr b="0" lang="es-GT" sz="1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 0"/>
          <p:cNvSpPr/>
          <p:nvPr/>
        </p:nvSpPr>
        <p:spPr>
          <a:xfrm>
            <a:off x="661680" y="740520"/>
            <a:ext cx="5720760" cy="4384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2750" spc="-1" strike="noStrike">
                <a:solidFill>
                  <a:srgbClr val="f3f3f2"/>
                </a:solidFill>
                <a:latin typeface="IBM Plex Sans Medium"/>
                <a:ea typeface="IBM Plex Sans Medium"/>
              </a:rPr>
              <a:t>IA Moderna y Revolución Digital</a:t>
            </a:r>
            <a:endParaRPr b="0" lang="es-ES" sz="2750" spc="-1" strike="noStrike">
              <a:solidFill>
                <a:srgbClr val="ffffff"/>
              </a:solidFill>
              <a:latin typeface="Arial"/>
            </a:endParaRPr>
          </a:p>
        </p:txBody>
      </p:sp>
      <p:sp>
        <p:nvSpPr>
          <p:cNvPr id="135" name="Text 1"/>
          <p:cNvSpPr/>
          <p:nvPr/>
        </p:nvSpPr>
        <p:spPr>
          <a:xfrm>
            <a:off x="661680" y="1418760"/>
            <a:ext cx="10867680" cy="415440"/>
          </a:xfrm>
          <a:prstGeom prst="rect">
            <a:avLst/>
          </a:prstGeom>
          <a:noFill/>
          <a:ln w="0">
            <a:noFill/>
          </a:ln>
        </p:spPr>
        <p:style>
          <a:lnRef idx="0"/>
          <a:fillRef idx="0"/>
          <a:effectRef idx="0"/>
          <a:fontRef idx="minor"/>
        </p:style>
        <p:txBody>
          <a:bodyPr lIns="0" rIns="0" tIns="0" bIns="0" anchor="t">
            <a:normAutofit fontScale="87222"/>
          </a:bodyPr>
          <a:p>
            <a:pPr defTabSz="914400">
              <a:lnSpc>
                <a:spcPct val="123000"/>
              </a:lnSpc>
              <a:tabLst>
                <a:tab algn="l" pos="0"/>
              </a:tabLst>
            </a:pPr>
            <a:r>
              <a:rPr b="0" lang="es-ES" sz="1100" spc="-1" strike="noStrike">
                <a:solidFill>
                  <a:srgbClr val="d4d4d1"/>
                </a:solidFill>
                <a:latin typeface="Roboto"/>
                <a:ea typeface="Roboto"/>
              </a:rPr>
              <a:t>La IA moderna representa la convergencia de varias tecnologías: computación en la nube, Big Data, redes neuronales profundas, Internet de las Cosas (IoT), computación de alto rendimiento y automatización inteligente. La Inteligencia Artificial se ha convertido en uno de los motores principales de la transformación digital.</a:t>
            </a:r>
            <a:endParaRPr b="0" lang="es-ES" sz="1100" spc="-1" strike="noStrike">
              <a:solidFill>
                <a:srgbClr val="ffffff"/>
              </a:solidFill>
              <a:latin typeface="Arial"/>
            </a:endParaRPr>
          </a:p>
        </p:txBody>
      </p:sp>
      <p:sp>
        <p:nvSpPr>
          <p:cNvPr id="136" name="Shape 2"/>
          <p:cNvSpPr/>
          <p:nvPr/>
        </p:nvSpPr>
        <p:spPr>
          <a:xfrm>
            <a:off x="661680" y="1969200"/>
            <a:ext cx="3542400" cy="1528560"/>
          </a:xfrm>
          <a:prstGeom prst="roundRect">
            <a:avLst>
              <a:gd name="adj" fmla="val 1379"/>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37" name="Shape 3"/>
          <p:cNvSpPr/>
          <p:nvPr/>
        </p:nvSpPr>
        <p:spPr>
          <a:xfrm>
            <a:off x="802080" y="2109600"/>
            <a:ext cx="420840" cy="420840"/>
          </a:xfrm>
          <a:prstGeom prst="roundRect">
            <a:avLst>
              <a:gd name="adj" fmla="val 1806878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pic>
        <p:nvPicPr>
          <p:cNvPr id="138" name="Image 0" descr="preencoded.png"/>
          <p:cNvPicPr/>
          <p:nvPr/>
        </p:nvPicPr>
        <p:blipFill>
          <a:blip r:embed="rId1">
            <a:extLst>
              <a:ext uri="{96DAC541-7B7A-43D3-8B79-37D633B846F1}">
                <asvg:svgBlip xmlns:asvg="http://schemas.microsoft.com/office/drawing/2016/SVG/main" r:embed="rId2"/>
              </a:ext>
            </a:extLst>
          </a:blip>
          <a:stretch/>
        </p:blipFill>
        <p:spPr>
          <a:xfrm>
            <a:off x="918000" y="2225520"/>
            <a:ext cx="189000" cy="189000"/>
          </a:xfrm>
          <a:prstGeom prst="rect">
            <a:avLst/>
          </a:prstGeom>
          <a:ln w="0">
            <a:noFill/>
          </a:ln>
        </p:spPr>
      </p:pic>
      <p:sp>
        <p:nvSpPr>
          <p:cNvPr id="139" name="Text 4"/>
          <p:cNvSpPr/>
          <p:nvPr/>
        </p:nvSpPr>
        <p:spPr>
          <a:xfrm>
            <a:off x="802080" y="2650680"/>
            <a:ext cx="1965600" cy="218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350" spc="-1" strike="noStrike">
                <a:solidFill>
                  <a:srgbClr val="d4d4d1"/>
                </a:solidFill>
                <a:latin typeface="IBM Plex Sans Medium"/>
                <a:ea typeface="IBM Plex Sans Medium"/>
              </a:rPr>
              <a:t>Aprende Continuamente</a:t>
            </a:r>
            <a:endParaRPr b="0" lang="es-ES" sz="1350" spc="-1" strike="noStrike">
              <a:solidFill>
                <a:srgbClr val="ffffff"/>
              </a:solidFill>
              <a:latin typeface="Arial"/>
            </a:endParaRPr>
          </a:p>
        </p:txBody>
      </p:sp>
      <p:sp>
        <p:nvSpPr>
          <p:cNvPr id="140" name="Text 5"/>
          <p:cNvSpPr/>
          <p:nvPr/>
        </p:nvSpPr>
        <p:spPr>
          <a:xfrm>
            <a:off x="802080" y="2941920"/>
            <a:ext cx="3261600" cy="415440"/>
          </a:xfrm>
          <a:prstGeom prst="rect">
            <a:avLst/>
          </a:prstGeom>
          <a:noFill/>
          <a:ln w="0">
            <a:noFill/>
          </a:ln>
        </p:spPr>
        <p:style>
          <a:lnRef idx="0"/>
          <a:fillRef idx="0"/>
          <a:effectRef idx="0"/>
          <a:fontRef idx="minor"/>
        </p:style>
        <p:txBody>
          <a:bodyPr lIns="0" rIns="0" tIns="0" bIns="0" anchor="t">
            <a:normAutofit/>
          </a:bodyPr>
          <a:p>
            <a:pPr defTabSz="914400">
              <a:lnSpc>
                <a:spcPct val="123000"/>
              </a:lnSpc>
              <a:tabLst>
                <a:tab algn="l" pos="0"/>
              </a:tabLst>
            </a:pPr>
            <a:r>
              <a:rPr b="0" lang="es-ES" sz="1100" spc="-1" strike="noStrike">
                <a:solidFill>
                  <a:srgbClr val="d4d4d1"/>
                </a:solidFill>
                <a:latin typeface="Roboto"/>
                <a:ea typeface="Roboto"/>
              </a:rPr>
              <a:t>Los modelos pueden mejorar mediante nuevos datos.</a:t>
            </a:r>
            <a:endParaRPr b="0" lang="es-ES" sz="1100" spc="-1" strike="noStrike">
              <a:solidFill>
                <a:srgbClr val="ffffff"/>
              </a:solidFill>
              <a:latin typeface="Arial"/>
            </a:endParaRPr>
          </a:p>
        </p:txBody>
      </p:sp>
      <p:sp>
        <p:nvSpPr>
          <p:cNvPr id="141" name="Shape 6"/>
          <p:cNvSpPr/>
          <p:nvPr/>
        </p:nvSpPr>
        <p:spPr>
          <a:xfrm>
            <a:off x="4324320" y="1969200"/>
            <a:ext cx="3542400" cy="1528560"/>
          </a:xfrm>
          <a:prstGeom prst="roundRect">
            <a:avLst>
              <a:gd name="adj" fmla="val 1379"/>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42" name="Shape 7"/>
          <p:cNvSpPr/>
          <p:nvPr/>
        </p:nvSpPr>
        <p:spPr>
          <a:xfrm>
            <a:off x="4464720" y="2109600"/>
            <a:ext cx="420840" cy="420840"/>
          </a:xfrm>
          <a:prstGeom prst="roundRect">
            <a:avLst>
              <a:gd name="adj" fmla="val 1806878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pic>
        <p:nvPicPr>
          <p:cNvPr id="143" name="Image 1" descr="preencoded.png"/>
          <p:cNvPicPr/>
          <p:nvPr/>
        </p:nvPicPr>
        <p:blipFill>
          <a:blip r:embed="rId3">
            <a:extLst>
              <a:ext uri="{96DAC541-7B7A-43D3-8B79-37D633B846F1}">
                <asvg:svgBlip xmlns:asvg="http://schemas.microsoft.com/office/drawing/2016/SVG/main" r:embed="rId4"/>
              </a:ext>
            </a:extLst>
          </a:blip>
          <a:stretch/>
        </p:blipFill>
        <p:spPr>
          <a:xfrm>
            <a:off x="4580640" y="2225520"/>
            <a:ext cx="189000" cy="189000"/>
          </a:xfrm>
          <a:prstGeom prst="rect">
            <a:avLst/>
          </a:prstGeom>
          <a:ln w="0">
            <a:noFill/>
          </a:ln>
        </p:spPr>
      </p:pic>
      <p:sp>
        <p:nvSpPr>
          <p:cNvPr id="144" name="Text 8"/>
          <p:cNvSpPr/>
          <p:nvPr/>
        </p:nvSpPr>
        <p:spPr>
          <a:xfrm>
            <a:off x="4464720" y="2650680"/>
            <a:ext cx="2294280" cy="218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350" spc="-1" strike="noStrike">
                <a:solidFill>
                  <a:srgbClr val="d4d4d1"/>
                </a:solidFill>
                <a:latin typeface="IBM Plex Sans Medium"/>
                <a:ea typeface="IBM Plex Sans Medium"/>
              </a:rPr>
              <a:t>Procesa Grandes Volúmenes</a:t>
            </a:r>
            <a:endParaRPr b="0" lang="es-ES" sz="1350" spc="-1" strike="noStrike">
              <a:solidFill>
                <a:srgbClr val="ffffff"/>
              </a:solidFill>
              <a:latin typeface="Arial"/>
            </a:endParaRPr>
          </a:p>
        </p:txBody>
      </p:sp>
      <p:sp>
        <p:nvSpPr>
          <p:cNvPr id="145" name="Text 9"/>
          <p:cNvSpPr/>
          <p:nvPr/>
        </p:nvSpPr>
        <p:spPr>
          <a:xfrm>
            <a:off x="4464720" y="2941920"/>
            <a:ext cx="3261600" cy="207360"/>
          </a:xfrm>
          <a:prstGeom prst="rect">
            <a:avLst/>
          </a:prstGeom>
          <a:noFill/>
          <a:ln w="0">
            <a:noFill/>
          </a:ln>
        </p:spPr>
        <p:style>
          <a:lnRef idx="0"/>
          <a:fillRef idx="0"/>
          <a:effectRef idx="0"/>
          <a:fontRef idx="minor"/>
        </p:style>
        <p:txBody>
          <a:bodyPr wrap="none" lIns="0" rIns="0" tIns="0" bIns="0" anchor="t">
            <a:noAutofit/>
          </a:bodyPr>
          <a:p>
            <a:pPr defTabSz="914400">
              <a:lnSpc>
                <a:spcPct val="123000"/>
              </a:lnSpc>
              <a:tabLst>
                <a:tab algn="l" pos="0"/>
              </a:tabLst>
            </a:pPr>
            <a:r>
              <a:rPr b="0" lang="es-ES" sz="1100" spc="-1" strike="noStrike">
                <a:solidFill>
                  <a:srgbClr val="d4d4d1"/>
                </a:solidFill>
                <a:latin typeface="Roboto"/>
                <a:ea typeface="Roboto"/>
              </a:rPr>
              <a:t>Puede analizar millones de registros en segundos.</a:t>
            </a:r>
            <a:endParaRPr b="0" lang="es-ES" sz="1100" spc="-1" strike="noStrike">
              <a:solidFill>
                <a:srgbClr val="ffffff"/>
              </a:solidFill>
              <a:latin typeface="Arial"/>
            </a:endParaRPr>
          </a:p>
        </p:txBody>
      </p:sp>
      <p:sp>
        <p:nvSpPr>
          <p:cNvPr id="146" name="Shape 10"/>
          <p:cNvSpPr/>
          <p:nvPr/>
        </p:nvSpPr>
        <p:spPr>
          <a:xfrm>
            <a:off x="7986960" y="1969200"/>
            <a:ext cx="3542400" cy="1528560"/>
          </a:xfrm>
          <a:prstGeom prst="roundRect">
            <a:avLst>
              <a:gd name="adj" fmla="val 1379"/>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47" name="Shape 11"/>
          <p:cNvSpPr/>
          <p:nvPr/>
        </p:nvSpPr>
        <p:spPr>
          <a:xfrm>
            <a:off x="8127360" y="2109600"/>
            <a:ext cx="420840" cy="420840"/>
          </a:xfrm>
          <a:prstGeom prst="roundRect">
            <a:avLst>
              <a:gd name="adj" fmla="val 1806878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pic>
        <p:nvPicPr>
          <p:cNvPr id="148" name="Image 2" descr="preencoded.png"/>
          <p:cNvPicPr/>
          <p:nvPr/>
        </p:nvPicPr>
        <p:blipFill>
          <a:blip r:embed="rId5">
            <a:extLst>
              <a:ext uri="{96DAC541-7B7A-43D3-8B79-37D633B846F1}">
                <asvg:svgBlip xmlns:asvg="http://schemas.microsoft.com/office/drawing/2016/SVG/main" r:embed="rId6"/>
              </a:ext>
            </a:extLst>
          </a:blip>
          <a:stretch/>
        </p:blipFill>
        <p:spPr>
          <a:xfrm>
            <a:off x="8243280" y="2225520"/>
            <a:ext cx="189000" cy="189000"/>
          </a:xfrm>
          <a:prstGeom prst="rect">
            <a:avLst/>
          </a:prstGeom>
          <a:ln w="0">
            <a:noFill/>
          </a:ln>
        </p:spPr>
      </p:pic>
      <p:sp>
        <p:nvSpPr>
          <p:cNvPr id="149" name="Text 12"/>
          <p:cNvSpPr/>
          <p:nvPr/>
        </p:nvSpPr>
        <p:spPr>
          <a:xfrm>
            <a:off x="8127360" y="2650680"/>
            <a:ext cx="2341440" cy="218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350" spc="-1" strike="noStrike">
                <a:solidFill>
                  <a:srgbClr val="d4d4d1"/>
                </a:solidFill>
                <a:latin typeface="IBM Plex Sans Medium"/>
                <a:ea typeface="IBM Plex Sans Medium"/>
              </a:rPr>
              <a:t>Comprende Lenguaje Natural</a:t>
            </a:r>
            <a:endParaRPr b="0" lang="es-ES" sz="1350" spc="-1" strike="noStrike">
              <a:solidFill>
                <a:srgbClr val="ffffff"/>
              </a:solidFill>
              <a:latin typeface="Arial"/>
            </a:endParaRPr>
          </a:p>
        </p:txBody>
      </p:sp>
      <p:sp>
        <p:nvSpPr>
          <p:cNvPr id="150" name="Text 13"/>
          <p:cNvSpPr/>
          <p:nvPr/>
        </p:nvSpPr>
        <p:spPr>
          <a:xfrm>
            <a:off x="8127360" y="2941920"/>
            <a:ext cx="3261600" cy="415440"/>
          </a:xfrm>
          <a:prstGeom prst="rect">
            <a:avLst/>
          </a:prstGeom>
          <a:noFill/>
          <a:ln w="0">
            <a:noFill/>
          </a:ln>
        </p:spPr>
        <p:style>
          <a:lnRef idx="0"/>
          <a:fillRef idx="0"/>
          <a:effectRef idx="0"/>
          <a:fontRef idx="minor"/>
        </p:style>
        <p:txBody>
          <a:bodyPr lIns="0" rIns="0" tIns="0" bIns="0" anchor="t">
            <a:normAutofit/>
          </a:bodyPr>
          <a:p>
            <a:pPr defTabSz="914400">
              <a:lnSpc>
                <a:spcPct val="123000"/>
              </a:lnSpc>
              <a:tabLst>
                <a:tab algn="l" pos="0"/>
              </a:tabLst>
            </a:pPr>
            <a:r>
              <a:rPr b="0" lang="es-ES" sz="1100" spc="-1" strike="noStrike">
                <a:solidFill>
                  <a:srgbClr val="d4d4d1"/>
                </a:solidFill>
                <a:latin typeface="Roboto"/>
                <a:ea typeface="Roboto"/>
              </a:rPr>
              <a:t>Permite interactuar con las personas mediante conversaciones.</a:t>
            </a:r>
            <a:endParaRPr b="0" lang="es-ES" sz="1100" spc="-1" strike="noStrike">
              <a:solidFill>
                <a:srgbClr val="ffffff"/>
              </a:solidFill>
              <a:latin typeface="Arial"/>
            </a:endParaRPr>
          </a:p>
        </p:txBody>
      </p:sp>
      <p:sp>
        <p:nvSpPr>
          <p:cNvPr id="151" name="Shape 14"/>
          <p:cNvSpPr/>
          <p:nvPr/>
        </p:nvSpPr>
        <p:spPr>
          <a:xfrm>
            <a:off x="661680" y="3618000"/>
            <a:ext cx="5373720" cy="1320840"/>
          </a:xfrm>
          <a:prstGeom prst="roundRect">
            <a:avLst>
              <a:gd name="adj" fmla="val 1596"/>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52" name="Shape 15"/>
          <p:cNvSpPr/>
          <p:nvPr/>
        </p:nvSpPr>
        <p:spPr>
          <a:xfrm>
            <a:off x="802080" y="3758400"/>
            <a:ext cx="420840" cy="420840"/>
          </a:xfrm>
          <a:prstGeom prst="roundRect">
            <a:avLst>
              <a:gd name="adj" fmla="val 1806878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pic>
        <p:nvPicPr>
          <p:cNvPr id="153" name="Image 3" descr="preencoded.png"/>
          <p:cNvPicPr/>
          <p:nvPr/>
        </p:nvPicPr>
        <p:blipFill>
          <a:blip r:embed="rId7">
            <a:extLst>
              <a:ext uri="{96DAC541-7B7A-43D3-8B79-37D633B846F1}">
                <asvg:svgBlip xmlns:asvg="http://schemas.microsoft.com/office/drawing/2016/SVG/main" r:embed="rId8"/>
              </a:ext>
            </a:extLst>
          </a:blip>
          <a:stretch/>
        </p:blipFill>
        <p:spPr>
          <a:xfrm>
            <a:off x="918000" y="3874320"/>
            <a:ext cx="189000" cy="189000"/>
          </a:xfrm>
          <a:prstGeom prst="rect">
            <a:avLst/>
          </a:prstGeom>
          <a:ln w="0">
            <a:noFill/>
          </a:ln>
        </p:spPr>
      </p:pic>
      <p:sp>
        <p:nvSpPr>
          <p:cNvPr id="154" name="Text 16"/>
          <p:cNvSpPr/>
          <p:nvPr/>
        </p:nvSpPr>
        <p:spPr>
          <a:xfrm>
            <a:off x="802080" y="4299480"/>
            <a:ext cx="1756440" cy="218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350" spc="-1" strike="noStrike">
                <a:solidFill>
                  <a:srgbClr val="d4d4d1"/>
                </a:solidFill>
                <a:latin typeface="IBM Plex Sans Medium"/>
                <a:ea typeface="IBM Plex Sans Medium"/>
              </a:rPr>
              <a:t>Genera Contenido</a:t>
            </a:r>
            <a:endParaRPr b="0" lang="es-ES" sz="1350" spc="-1" strike="noStrike">
              <a:solidFill>
                <a:srgbClr val="ffffff"/>
              </a:solidFill>
              <a:latin typeface="Arial"/>
            </a:endParaRPr>
          </a:p>
        </p:txBody>
      </p:sp>
      <p:sp>
        <p:nvSpPr>
          <p:cNvPr id="155" name="Text 17"/>
          <p:cNvSpPr/>
          <p:nvPr/>
        </p:nvSpPr>
        <p:spPr>
          <a:xfrm>
            <a:off x="802080" y="4590720"/>
            <a:ext cx="5092920" cy="207360"/>
          </a:xfrm>
          <a:prstGeom prst="rect">
            <a:avLst/>
          </a:prstGeom>
          <a:noFill/>
          <a:ln w="0">
            <a:noFill/>
          </a:ln>
        </p:spPr>
        <p:style>
          <a:lnRef idx="0"/>
          <a:fillRef idx="0"/>
          <a:effectRef idx="0"/>
          <a:fontRef idx="minor"/>
        </p:style>
        <p:txBody>
          <a:bodyPr wrap="none" lIns="0" rIns="0" tIns="0" bIns="0" anchor="t">
            <a:noAutofit/>
          </a:bodyPr>
          <a:p>
            <a:pPr defTabSz="914400">
              <a:lnSpc>
                <a:spcPct val="123000"/>
              </a:lnSpc>
              <a:tabLst>
                <a:tab algn="l" pos="0"/>
              </a:tabLst>
            </a:pPr>
            <a:r>
              <a:rPr b="0" lang="es-ES" sz="1100" spc="-1" strike="noStrike">
                <a:solidFill>
                  <a:srgbClr val="d4d4d1"/>
                </a:solidFill>
                <a:latin typeface="Roboto"/>
                <a:ea typeface="Roboto"/>
              </a:rPr>
              <a:t>Produce texto, imágenes, música, videos y código.</a:t>
            </a:r>
            <a:endParaRPr b="0" lang="es-ES" sz="1100" spc="-1" strike="noStrike">
              <a:solidFill>
                <a:srgbClr val="ffffff"/>
              </a:solidFill>
              <a:latin typeface="Arial"/>
            </a:endParaRPr>
          </a:p>
        </p:txBody>
      </p:sp>
      <p:sp>
        <p:nvSpPr>
          <p:cNvPr id="156" name="Shape 18"/>
          <p:cNvSpPr/>
          <p:nvPr/>
        </p:nvSpPr>
        <p:spPr>
          <a:xfrm>
            <a:off x="6155640" y="3618000"/>
            <a:ext cx="5373720" cy="1320840"/>
          </a:xfrm>
          <a:prstGeom prst="roundRect">
            <a:avLst>
              <a:gd name="adj" fmla="val 1596"/>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157" name="Shape 19"/>
          <p:cNvSpPr/>
          <p:nvPr/>
        </p:nvSpPr>
        <p:spPr>
          <a:xfrm>
            <a:off x="6296040" y="3758400"/>
            <a:ext cx="420840" cy="420840"/>
          </a:xfrm>
          <a:prstGeom prst="roundRect">
            <a:avLst>
              <a:gd name="adj" fmla="val 1806878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pic>
        <p:nvPicPr>
          <p:cNvPr id="158" name="Image 4" descr="preencoded.png"/>
          <p:cNvPicPr/>
          <p:nvPr/>
        </p:nvPicPr>
        <p:blipFill>
          <a:blip r:embed="rId9">
            <a:extLst>
              <a:ext uri="{96DAC541-7B7A-43D3-8B79-37D633B846F1}">
                <asvg:svgBlip xmlns:asvg="http://schemas.microsoft.com/office/drawing/2016/SVG/main" r:embed="rId10"/>
              </a:ext>
            </a:extLst>
          </a:blip>
          <a:stretch/>
        </p:blipFill>
        <p:spPr>
          <a:xfrm>
            <a:off x="6411960" y="3874320"/>
            <a:ext cx="189000" cy="189000"/>
          </a:xfrm>
          <a:prstGeom prst="rect">
            <a:avLst/>
          </a:prstGeom>
          <a:ln w="0">
            <a:noFill/>
          </a:ln>
        </p:spPr>
      </p:pic>
      <p:sp>
        <p:nvSpPr>
          <p:cNvPr id="159" name="Text 20"/>
          <p:cNvSpPr/>
          <p:nvPr/>
        </p:nvSpPr>
        <p:spPr>
          <a:xfrm>
            <a:off x="6296040" y="4299480"/>
            <a:ext cx="2325600" cy="218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350" spc="-1" strike="noStrike">
                <a:solidFill>
                  <a:srgbClr val="d4d4d1"/>
                </a:solidFill>
                <a:latin typeface="IBM Plex Sans Medium"/>
                <a:ea typeface="IBM Plex Sans Medium"/>
              </a:rPr>
              <a:t>Apoya la Toma de Decisiones</a:t>
            </a:r>
            <a:endParaRPr b="0" lang="es-ES" sz="1350" spc="-1" strike="noStrike">
              <a:solidFill>
                <a:srgbClr val="ffffff"/>
              </a:solidFill>
              <a:latin typeface="Arial"/>
            </a:endParaRPr>
          </a:p>
        </p:txBody>
      </p:sp>
      <p:sp>
        <p:nvSpPr>
          <p:cNvPr id="160" name="Text 21"/>
          <p:cNvSpPr/>
          <p:nvPr/>
        </p:nvSpPr>
        <p:spPr>
          <a:xfrm>
            <a:off x="6296040" y="4590720"/>
            <a:ext cx="5092920" cy="207360"/>
          </a:xfrm>
          <a:prstGeom prst="rect">
            <a:avLst/>
          </a:prstGeom>
          <a:noFill/>
          <a:ln w="0">
            <a:noFill/>
          </a:ln>
        </p:spPr>
        <p:style>
          <a:lnRef idx="0"/>
          <a:fillRef idx="0"/>
          <a:effectRef idx="0"/>
          <a:fontRef idx="minor"/>
        </p:style>
        <p:txBody>
          <a:bodyPr wrap="none" lIns="0" rIns="0" tIns="0" bIns="0" anchor="t">
            <a:noAutofit/>
          </a:bodyPr>
          <a:p>
            <a:pPr defTabSz="914400">
              <a:lnSpc>
                <a:spcPct val="123000"/>
              </a:lnSpc>
              <a:tabLst>
                <a:tab algn="l" pos="0"/>
              </a:tabLst>
            </a:pPr>
            <a:r>
              <a:rPr b="0" lang="es-ES" sz="1100" spc="-1" strike="noStrike">
                <a:solidFill>
                  <a:srgbClr val="d4d4d1"/>
                </a:solidFill>
                <a:latin typeface="Roboto"/>
                <a:ea typeface="Roboto"/>
              </a:rPr>
              <a:t>Proporciona análisis y recomendaciones basadas en datos.</a:t>
            </a:r>
            <a:endParaRPr b="0" lang="es-ES" sz="1100" spc="-1" strike="noStrike">
              <a:solidFill>
                <a:srgbClr val="ffffff"/>
              </a:solidFill>
              <a:latin typeface="Arial"/>
            </a:endParaRPr>
          </a:p>
        </p:txBody>
      </p:sp>
      <p:sp>
        <p:nvSpPr>
          <p:cNvPr id="161" name="Shape 22"/>
          <p:cNvSpPr/>
          <p:nvPr/>
        </p:nvSpPr>
        <p:spPr>
          <a:xfrm>
            <a:off x="661680" y="5073840"/>
            <a:ext cx="10867680" cy="908640"/>
          </a:xfrm>
          <a:prstGeom prst="roundRect">
            <a:avLst>
              <a:gd name="adj" fmla="val 2319"/>
            </a:avLst>
          </a:prstGeom>
          <a:solidFill>
            <a:srgbClr val="183a13"/>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pic>
        <p:nvPicPr>
          <p:cNvPr id="162" name="Image 5" descr="preencoded.png"/>
          <p:cNvPicPr/>
          <p:nvPr/>
        </p:nvPicPr>
        <p:blipFill>
          <a:blip r:embed="rId11"/>
          <a:stretch/>
        </p:blipFill>
        <p:spPr>
          <a:xfrm>
            <a:off x="802080" y="5266080"/>
            <a:ext cx="174960" cy="139680"/>
          </a:xfrm>
          <a:prstGeom prst="rect">
            <a:avLst/>
          </a:prstGeom>
          <a:ln w="0">
            <a:noFill/>
          </a:ln>
        </p:spPr>
      </p:pic>
      <p:sp>
        <p:nvSpPr>
          <p:cNvPr id="163" name="Text 23"/>
          <p:cNvSpPr/>
          <p:nvPr/>
        </p:nvSpPr>
        <p:spPr>
          <a:xfrm>
            <a:off x="1118160" y="5216400"/>
            <a:ext cx="10270800" cy="623520"/>
          </a:xfrm>
          <a:prstGeom prst="rect">
            <a:avLst/>
          </a:prstGeom>
          <a:noFill/>
          <a:ln w="0">
            <a:noFill/>
          </a:ln>
        </p:spPr>
        <p:style>
          <a:lnRef idx="0"/>
          <a:fillRef idx="0"/>
          <a:effectRef idx="0"/>
          <a:fontRef idx="minor"/>
        </p:style>
        <p:txBody>
          <a:bodyPr lIns="0" rIns="0" tIns="0" bIns="0" anchor="t">
            <a:normAutofit/>
          </a:bodyPr>
          <a:p>
            <a:pPr defTabSz="914400">
              <a:lnSpc>
                <a:spcPct val="123000"/>
              </a:lnSpc>
              <a:tabLst>
                <a:tab algn="l" pos="0"/>
              </a:tabLst>
            </a:pPr>
            <a:r>
              <a:rPr b="0" lang="en-US" sz="1100" spc="-1" strike="noStrike">
                <a:solidFill>
                  <a:srgbClr val="ffffff"/>
                </a:solidFill>
                <a:latin typeface="Roboto"/>
                <a:ea typeface="Roboto"/>
              </a:rPr>
              <a:t>Actualmente, la IA ya no es una tecnología del futuro, sino una herramienta presente en la vida diaria de millones de personas y un factor estratégico para la innovación, la productividad y el desarrollo económico mundial. Está cambiando la forma en que trabajamos, aprendemos, nos comunicamos, compramos, nos entretenemos y tomamos decisiones.</a:t>
            </a:r>
            <a:endParaRPr b="0" lang="es-GT" sz="11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 name="Text 0"/>
          <p:cNvSpPr/>
          <p:nvPr/>
        </p:nvSpPr>
        <p:spPr>
          <a:xfrm>
            <a:off x="661680" y="978840"/>
            <a:ext cx="8455320" cy="515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3250" spc="-1" strike="noStrike">
                <a:solidFill>
                  <a:srgbClr val="f3f3f2"/>
                </a:solidFill>
                <a:latin typeface="IBM Plex Sans Medium"/>
                <a:ea typeface="IBM Plex Sans Medium"/>
              </a:rPr>
              <a:t>Orígenes Filosóficos y Primeras Máquinas</a:t>
            </a:r>
            <a:endParaRPr b="0" lang="es-GT" sz="3250" spc="-1" strike="noStrike">
              <a:solidFill>
                <a:srgbClr val="ffffff"/>
              </a:solidFill>
              <a:latin typeface="Arial"/>
            </a:endParaRPr>
          </a:p>
        </p:txBody>
      </p:sp>
      <p:sp>
        <p:nvSpPr>
          <p:cNvPr id="17" name="Shape 1"/>
          <p:cNvSpPr/>
          <p:nvPr/>
        </p:nvSpPr>
        <p:spPr>
          <a:xfrm>
            <a:off x="542520" y="1743840"/>
            <a:ext cx="5469840" cy="4134600"/>
          </a:xfrm>
          <a:prstGeom prst="roundRect">
            <a:avLst>
              <a:gd name="adj" fmla="val 600"/>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sp>
        <p:nvSpPr>
          <p:cNvPr id="18" name="Text 2"/>
          <p:cNvSpPr/>
          <p:nvPr/>
        </p:nvSpPr>
        <p:spPr>
          <a:xfrm>
            <a:off x="707760" y="1909080"/>
            <a:ext cx="298332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000000"/>
                </a:solidFill>
                <a:latin typeface="IBM Plex Sans Medium"/>
                <a:ea typeface="IBM Plex Sans Medium"/>
              </a:rPr>
              <a:t>Antecedentes Filosóficos</a:t>
            </a:r>
            <a:endParaRPr b="0" lang="es-ES" sz="1600" spc="-1" strike="noStrike">
              <a:solidFill>
                <a:srgbClr val="ffffff"/>
              </a:solidFill>
              <a:latin typeface="Arial"/>
            </a:endParaRPr>
          </a:p>
        </p:txBody>
      </p:sp>
      <p:sp>
        <p:nvSpPr>
          <p:cNvPr id="19" name="Text 3"/>
          <p:cNvSpPr/>
          <p:nvPr/>
        </p:nvSpPr>
        <p:spPr>
          <a:xfrm>
            <a:off x="707760" y="2332800"/>
            <a:ext cx="5139360" cy="21160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000000"/>
                </a:solidFill>
                <a:latin typeface="Roboto"/>
                <a:ea typeface="Roboto"/>
              </a:rPr>
              <a:t>La idea de crear máquinas inteligentes existe desde hace miles de años. Desde las antiguas civilizaciones surgieron historias sobre autómatas y mecanismos capaces de imitar ciertas acciones humanas. Los filósofos de la antigua Grecia se preguntaban: ¿Es posible que una máquina piense? ¿Puede la inteligencia ser representada mediante reglas lógicas? ¿Se puede imitar el razonamiento humano? Estas preguntas sentaron las bases de lo que siglos después sería la Inteligencia Artificial.</a:t>
            </a:r>
            <a:endParaRPr b="0" lang="es-ES" sz="1300" spc="-1" strike="noStrike">
              <a:solidFill>
                <a:srgbClr val="ffffff"/>
              </a:solidFill>
              <a:latin typeface="Arial"/>
            </a:endParaRPr>
          </a:p>
        </p:txBody>
      </p:sp>
      <p:sp>
        <p:nvSpPr>
          <p:cNvPr id="20" name="Text 4"/>
          <p:cNvSpPr/>
          <p:nvPr/>
        </p:nvSpPr>
        <p:spPr>
          <a:xfrm>
            <a:off x="6303960" y="1909080"/>
            <a:ext cx="370548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1600" spc="-1" strike="noStrike">
                <a:solidFill>
                  <a:srgbClr val="f3f3f2"/>
                </a:solidFill>
                <a:latin typeface="IBM Plex Sans Medium"/>
                <a:ea typeface="IBM Plex Sans Medium"/>
              </a:rPr>
              <a:t>Primeros Dispositivos Mecánicos</a:t>
            </a:r>
            <a:endParaRPr b="0" lang="es-GT" sz="1600" spc="-1" strike="noStrike">
              <a:solidFill>
                <a:srgbClr val="ffffff"/>
              </a:solidFill>
              <a:latin typeface="Arial"/>
            </a:endParaRPr>
          </a:p>
        </p:txBody>
      </p:sp>
      <p:sp>
        <p:nvSpPr>
          <p:cNvPr id="21" name="Text 5"/>
          <p:cNvSpPr/>
          <p:nvPr/>
        </p:nvSpPr>
        <p:spPr>
          <a:xfrm>
            <a:off x="6303960" y="2332800"/>
            <a:ext cx="5231880" cy="13222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Durante los siglos XVII y XVIII aparecieron máquinas mecánicas capaces de realizar cálculos matemáticos. Aunque estos dispositivos estaban lejos de ser inteligentes, demostraron que las máquinas podían ejecutar tareas que anteriormente realizaban únicamente las personas.</a:t>
            </a:r>
            <a:endParaRPr b="0" lang="es-ES" sz="1300" spc="-1" strike="noStrike">
              <a:solidFill>
                <a:srgbClr val="ffffff"/>
              </a:solidFill>
              <a:latin typeface="Arial"/>
            </a:endParaRPr>
          </a:p>
        </p:txBody>
      </p:sp>
      <p:pic>
        <p:nvPicPr>
          <p:cNvPr id="22" name="Image 0" descr="preencoded.png"/>
          <p:cNvPicPr/>
          <p:nvPr/>
        </p:nvPicPr>
        <p:blipFill>
          <a:blip r:embed="rId1">
            <a:extLst>
              <a:ext uri="{96DAC541-7B7A-43D3-8B79-37D633B846F1}">
                <asvg:svgBlip xmlns:asvg="http://schemas.microsoft.com/office/drawing/2016/SVG/main" r:embed="rId2"/>
              </a:ext>
            </a:extLst>
          </a:blip>
          <a:stretch/>
        </p:blipFill>
        <p:spPr>
          <a:xfrm>
            <a:off x="6284880" y="3841920"/>
            <a:ext cx="2552040" cy="1850040"/>
          </a:xfrm>
          <a:prstGeom prst="rect">
            <a:avLst/>
          </a:prstGeom>
          <a:ln w="0">
            <a:noFill/>
          </a:ln>
        </p:spPr>
      </p:pic>
      <p:sp>
        <p:nvSpPr>
          <p:cNvPr id="23" name="Text 6"/>
          <p:cNvSpPr/>
          <p:nvPr/>
        </p:nvSpPr>
        <p:spPr>
          <a:xfrm>
            <a:off x="6545520" y="4026240"/>
            <a:ext cx="206676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d4d4d1"/>
                </a:solidFill>
                <a:latin typeface="IBM Plex Sans Medium"/>
                <a:ea typeface="IBM Plex Sans Medium"/>
              </a:rPr>
              <a:t>Blaise Pascal (1642)</a:t>
            </a:r>
            <a:endParaRPr b="0" lang="es-ES" sz="1600" spc="-1" strike="noStrike">
              <a:solidFill>
                <a:srgbClr val="ffffff"/>
              </a:solidFill>
              <a:latin typeface="Arial"/>
            </a:endParaRPr>
          </a:p>
        </p:txBody>
      </p:sp>
      <p:sp>
        <p:nvSpPr>
          <p:cNvPr id="24" name="Text 7"/>
          <p:cNvSpPr/>
          <p:nvPr/>
        </p:nvSpPr>
        <p:spPr>
          <a:xfrm>
            <a:off x="6545520" y="4449960"/>
            <a:ext cx="2107080" cy="10576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Construyó la Pascalina, una calculadora mecánica que podía realizar sumas y restas.</a:t>
            </a:r>
            <a:endParaRPr b="0" lang="es-ES" sz="1300" spc="-1" strike="noStrike">
              <a:solidFill>
                <a:srgbClr val="ffffff"/>
              </a:solidFill>
              <a:latin typeface="Arial"/>
            </a:endParaRPr>
          </a:p>
        </p:txBody>
      </p:sp>
      <p:pic>
        <p:nvPicPr>
          <p:cNvPr id="25" name="Image 1" descr="preencoded.png"/>
          <p:cNvPicPr/>
          <p:nvPr/>
        </p:nvPicPr>
        <p:blipFill>
          <a:blip r:embed="rId3">
            <a:extLst>
              <a:ext uri="{96DAC541-7B7A-43D3-8B79-37D633B846F1}">
                <asvg:svgBlip xmlns:asvg="http://schemas.microsoft.com/office/drawing/2016/SVG/main" r:embed="rId4"/>
              </a:ext>
            </a:extLst>
          </a:blip>
          <a:stretch/>
        </p:blipFill>
        <p:spPr>
          <a:xfrm>
            <a:off x="8983800" y="3841920"/>
            <a:ext cx="2552040" cy="1850040"/>
          </a:xfrm>
          <a:prstGeom prst="rect">
            <a:avLst/>
          </a:prstGeom>
          <a:ln w="0">
            <a:noFill/>
          </a:ln>
        </p:spPr>
      </p:pic>
      <p:sp>
        <p:nvSpPr>
          <p:cNvPr id="26" name="Text 8"/>
          <p:cNvSpPr/>
          <p:nvPr/>
        </p:nvSpPr>
        <p:spPr>
          <a:xfrm>
            <a:off x="9244440" y="4026240"/>
            <a:ext cx="2107080" cy="5162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1600" spc="-1" strike="noStrike">
                <a:solidFill>
                  <a:srgbClr val="d4d4d1"/>
                </a:solidFill>
                <a:latin typeface="IBM Plex Sans Medium"/>
                <a:ea typeface="IBM Plex Sans Medium"/>
              </a:rPr>
              <a:t>Gottfried Wilhelm Leibniz (1673)</a:t>
            </a:r>
            <a:endParaRPr b="0" lang="es-ES" sz="1600" spc="-1" strike="noStrike">
              <a:solidFill>
                <a:srgbClr val="ffffff"/>
              </a:solidFill>
              <a:latin typeface="Arial"/>
            </a:endParaRPr>
          </a:p>
        </p:txBody>
      </p:sp>
      <p:sp>
        <p:nvSpPr>
          <p:cNvPr id="27" name="Text 9"/>
          <p:cNvSpPr/>
          <p:nvPr/>
        </p:nvSpPr>
        <p:spPr>
          <a:xfrm>
            <a:off x="9244440" y="4708440"/>
            <a:ext cx="2107080" cy="7930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Desarrolló una máquina capaz de multiplicar y dividir.</a:t>
            </a:r>
            <a:endParaRPr b="0" lang="es-ES"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 name="Text 0"/>
          <p:cNvSpPr/>
          <p:nvPr/>
        </p:nvSpPr>
        <p:spPr>
          <a:xfrm>
            <a:off x="661680" y="646200"/>
            <a:ext cx="9613080" cy="515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3250" spc="-1" strike="noStrike">
                <a:solidFill>
                  <a:srgbClr val="f3f3f2"/>
                </a:solidFill>
                <a:latin typeface="IBM Plex Sans Medium"/>
                <a:ea typeface="IBM Plex Sans Medium"/>
              </a:rPr>
              <a:t>De Babbage a Turing: Los Fundamentos de la IA</a:t>
            </a:r>
            <a:endParaRPr b="0" lang="es-ES" sz="3250" spc="-1" strike="noStrike">
              <a:solidFill>
                <a:srgbClr val="ffffff"/>
              </a:solidFill>
              <a:latin typeface="Arial"/>
            </a:endParaRPr>
          </a:p>
        </p:txBody>
      </p:sp>
      <p:pic>
        <p:nvPicPr>
          <p:cNvPr id="29" name="Image 0" descr="preencoded.png"/>
          <p:cNvPicPr/>
          <p:nvPr/>
        </p:nvPicPr>
        <p:blipFill>
          <a:blip r:embed="rId1"/>
          <a:stretch/>
        </p:blipFill>
        <p:spPr>
          <a:xfrm>
            <a:off x="661680" y="1493640"/>
            <a:ext cx="2020680" cy="1248480"/>
          </a:xfrm>
          <a:prstGeom prst="rect">
            <a:avLst/>
          </a:prstGeom>
          <a:ln w="0">
            <a:noFill/>
          </a:ln>
        </p:spPr>
      </p:pic>
      <p:sp>
        <p:nvSpPr>
          <p:cNvPr id="30" name="Text 1"/>
          <p:cNvSpPr/>
          <p:nvPr/>
        </p:nvSpPr>
        <p:spPr>
          <a:xfrm>
            <a:off x="661680" y="2949480"/>
            <a:ext cx="3484440" cy="5162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1600" spc="-1" strike="noStrike">
                <a:solidFill>
                  <a:srgbClr val="d4d4d1"/>
                </a:solidFill>
                <a:latin typeface="IBM Plex Sans Medium"/>
                <a:ea typeface="IBM Plex Sans Medium"/>
              </a:rPr>
              <a:t>Charles Babbage y Ada Lovelace (Siglo XIX)</a:t>
            </a:r>
            <a:endParaRPr b="0" lang="es-ES" sz="1600" spc="-1" strike="noStrike">
              <a:solidFill>
                <a:srgbClr val="ffffff"/>
              </a:solidFill>
              <a:latin typeface="Arial"/>
            </a:endParaRPr>
          </a:p>
        </p:txBody>
      </p:sp>
      <p:sp>
        <p:nvSpPr>
          <p:cNvPr id="31" name="Text 2"/>
          <p:cNvSpPr/>
          <p:nvPr/>
        </p:nvSpPr>
        <p:spPr>
          <a:xfrm>
            <a:off x="661680" y="3565800"/>
            <a:ext cx="3484440" cy="2645280"/>
          </a:xfrm>
          <a:prstGeom prst="rect">
            <a:avLst/>
          </a:prstGeom>
          <a:noFill/>
          <a:ln w="0">
            <a:noFill/>
          </a:ln>
        </p:spPr>
        <p:style>
          <a:lnRef idx="0"/>
          <a:fillRef idx="0"/>
          <a:effectRef idx="0"/>
          <a:fontRef idx="minor"/>
        </p:style>
        <p:txBody>
          <a:bodyPr lIns="0" rIns="0" tIns="0" bIns="0" anchor="t">
            <a:normAutofit fontScale="96666" lnSpcReduction="10000"/>
          </a:bodyPr>
          <a:p>
            <a:pPr defTabSz="914400">
              <a:lnSpc>
                <a:spcPct val="133000"/>
              </a:lnSpc>
              <a:tabLst>
                <a:tab algn="l" pos="0"/>
              </a:tabLst>
            </a:pPr>
            <a:r>
              <a:rPr b="0" lang="es-ES" sz="1300" spc="-1" strike="noStrike">
                <a:solidFill>
                  <a:srgbClr val="d4d4d1"/>
                </a:solidFill>
                <a:latin typeface="Roboto"/>
                <a:ea typeface="Roboto"/>
              </a:rPr>
              <a:t>En el siglo XIX, el matemático británico Charles Babbage diseñó la Máquina Analítica, considerada el primer concepto de computadora programable. Su colaboradora, Ada Lovelace, propuso una idea revolucionaria: una máquina podría hacer mucho más que cálculos; también podría manipular símbolos y resolver otros tipos de problemas. Esta idea es considerada una de las primeras visiones de la Inteligencia Artificial moderna.</a:t>
            </a:r>
            <a:endParaRPr b="0" lang="es-ES" sz="1300" spc="-1" strike="noStrike">
              <a:solidFill>
                <a:srgbClr val="ffffff"/>
              </a:solidFill>
              <a:latin typeface="Arial"/>
            </a:endParaRPr>
          </a:p>
        </p:txBody>
      </p:sp>
      <p:pic>
        <p:nvPicPr>
          <p:cNvPr id="32" name="Image 1" descr="preencoded.png"/>
          <p:cNvPicPr/>
          <p:nvPr/>
        </p:nvPicPr>
        <p:blipFill>
          <a:blip r:embed="rId2"/>
          <a:stretch/>
        </p:blipFill>
        <p:spPr>
          <a:xfrm>
            <a:off x="4353480" y="1493640"/>
            <a:ext cx="2020680" cy="1248480"/>
          </a:xfrm>
          <a:prstGeom prst="rect">
            <a:avLst/>
          </a:prstGeom>
          <a:ln w="0">
            <a:noFill/>
          </a:ln>
        </p:spPr>
      </p:pic>
      <p:sp>
        <p:nvSpPr>
          <p:cNvPr id="33" name="Text 3"/>
          <p:cNvSpPr/>
          <p:nvPr/>
        </p:nvSpPr>
        <p:spPr>
          <a:xfrm>
            <a:off x="4353480" y="2949480"/>
            <a:ext cx="3484440" cy="5162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n-US" sz="1600" spc="-1" strike="noStrike">
                <a:solidFill>
                  <a:srgbClr val="d4d4d1"/>
                </a:solidFill>
                <a:latin typeface="IBM Plex Sans Medium"/>
                <a:ea typeface="IBM Plex Sans Medium"/>
              </a:rPr>
              <a:t>Alan Turing y la Máquina de Turing (Década de 1930)</a:t>
            </a:r>
            <a:endParaRPr b="0" lang="es-GT" sz="1600" spc="-1" strike="noStrike">
              <a:solidFill>
                <a:srgbClr val="ffffff"/>
              </a:solidFill>
              <a:latin typeface="Arial"/>
            </a:endParaRPr>
          </a:p>
        </p:txBody>
      </p:sp>
      <p:sp>
        <p:nvSpPr>
          <p:cNvPr id="34" name="Text 4"/>
          <p:cNvSpPr/>
          <p:nvPr/>
        </p:nvSpPr>
        <p:spPr>
          <a:xfrm>
            <a:off x="4353480" y="3565800"/>
            <a:ext cx="3484440" cy="2116080"/>
          </a:xfrm>
          <a:prstGeom prst="rect">
            <a:avLst/>
          </a:prstGeom>
          <a:noFill/>
          <a:ln w="0">
            <a:noFill/>
          </a:ln>
        </p:spPr>
        <p:style>
          <a:lnRef idx="0"/>
          <a:fillRef idx="0"/>
          <a:effectRef idx="0"/>
          <a:fontRef idx="minor"/>
        </p:style>
        <p:txBody>
          <a:bodyPr lIns="0" rIns="0" tIns="0" bIns="0" anchor="t">
            <a:normAutofit fontScale="93333"/>
          </a:bodyPr>
          <a:p>
            <a:pPr defTabSz="914400">
              <a:lnSpc>
                <a:spcPct val="133000"/>
              </a:lnSpc>
              <a:tabLst>
                <a:tab algn="l" pos="0"/>
              </a:tabLst>
            </a:pPr>
            <a:r>
              <a:rPr b="0" lang="es-ES" sz="1300" spc="-1" strike="noStrike">
                <a:solidFill>
                  <a:srgbClr val="d4d4d1"/>
                </a:solidFill>
                <a:latin typeface="Roboto"/>
                <a:ea typeface="Roboto"/>
              </a:rPr>
              <a:t>En la década de 1930, el matemático británico Alan Turing desarrolló la teoría de la Máquina de Turing. La Máquina de Turing era un modelo teórico que demostraba que una máquina podía ejecutar cualquier algoritmo siguiendo instrucciones lógicas. Este trabajo es considerado uno de los puntos de partida de la Inteligencia Artificial moderna.</a:t>
            </a:r>
            <a:endParaRPr b="0" lang="es-ES" sz="1300" spc="-1" strike="noStrike">
              <a:solidFill>
                <a:srgbClr val="ffffff"/>
              </a:solidFill>
              <a:latin typeface="Arial"/>
            </a:endParaRPr>
          </a:p>
        </p:txBody>
      </p:sp>
      <p:pic>
        <p:nvPicPr>
          <p:cNvPr id="35" name="Image 2" descr="preencoded.png"/>
          <p:cNvPicPr/>
          <p:nvPr/>
        </p:nvPicPr>
        <p:blipFill>
          <a:blip r:embed="rId3"/>
          <a:stretch/>
        </p:blipFill>
        <p:spPr>
          <a:xfrm>
            <a:off x="8044920" y="1493640"/>
            <a:ext cx="2020680" cy="1248480"/>
          </a:xfrm>
          <a:prstGeom prst="rect">
            <a:avLst/>
          </a:prstGeom>
          <a:ln w="0">
            <a:noFill/>
          </a:ln>
        </p:spPr>
      </p:pic>
      <p:sp>
        <p:nvSpPr>
          <p:cNvPr id="36" name="Text 5"/>
          <p:cNvSpPr/>
          <p:nvPr/>
        </p:nvSpPr>
        <p:spPr>
          <a:xfrm>
            <a:off x="8044920" y="2949480"/>
            <a:ext cx="3484440" cy="5162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1600" spc="-1" strike="noStrike">
                <a:solidFill>
                  <a:srgbClr val="d4d4d1"/>
                </a:solidFill>
                <a:latin typeface="IBM Plex Sans Medium"/>
                <a:ea typeface="IBM Plex Sans Medium"/>
              </a:rPr>
              <a:t>«Computing Machinery and Intelligence» (1950)</a:t>
            </a:r>
            <a:endParaRPr b="0" lang="es-ES" sz="1600" spc="-1" strike="noStrike">
              <a:solidFill>
                <a:srgbClr val="ffffff"/>
              </a:solidFill>
              <a:latin typeface="Arial"/>
            </a:endParaRPr>
          </a:p>
        </p:txBody>
      </p:sp>
      <p:sp>
        <p:nvSpPr>
          <p:cNvPr id="37" name="Text 6"/>
          <p:cNvSpPr/>
          <p:nvPr/>
        </p:nvSpPr>
        <p:spPr>
          <a:xfrm>
            <a:off x="8044920" y="3565800"/>
            <a:ext cx="3484440" cy="21160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En 1950, Alan Turing publicó el artículo «Computing Machinery and Intelligence», en el que planteó la famosa pregunta: ¿Pueden las máquinas pensar? También propuso la conocida Prueba de Turing, que busca determinar si una máquina puede comportarse de manera indistinguible de un ser humano durante una conversación.</a:t>
            </a:r>
            <a:endParaRPr b="0" lang="es-ES"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Text 0"/>
          <p:cNvSpPr/>
          <p:nvPr/>
        </p:nvSpPr>
        <p:spPr>
          <a:xfrm>
            <a:off x="661680" y="984600"/>
            <a:ext cx="10867680" cy="10328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3250" spc="-1" strike="noStrike">
                <a:solidFill>
                  <a:srgbClr val="f3f3f2"/>
                </a:solidFill>
                <a:latin typeface="IBM Plex Sans Medium"/>
                <a:ea typeface="IBM Plex Sans Medium"/>
              </a:rPr>
              <a:t>Décadas de 1950 y 1960: Nacimiento y Primer Optimismo</a:t>
            </a:r>
            <a:endParaRPr b="0" lang="es-ES" sz="3250" spc="-1" strike="noStrike">
              <a:solidFill>
                <a:srgbClr val="ffffff"/>
              </a:solidFill>
              <a:latin typeface="Arial"/>
            </a:endParaRPr>
          </a:p>
        </p:txBody>
      </p:sp>
      <p:sp>
        <p:nvSpPr>
          <p:cNvPr id="39" name="Text 1"/>
          <p:cNvSpPr/>
          <p:nvPr/>
        </p:nvSpPr>
        <p:spPr>
          <a:xfrm>
            <a:off x="661680" y="2431440"/>
            <a:ext cx="398124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f3f3f2"/>
                </a:solidFill>
                <a:latin typeface="IBM Plex Sans Medium"/>
                <a:ea typeface="IBM Plex Sans Medium"/>
              </a:rPr>
              <a:t>1956: La Conferencia de Dartmouth</a:t>
            </a:r>
            <a:endParaRPr b="0" lang="es-ES" sz="1600" spc="-1" strike="noStrike">
              <a:solidFill>
                <a:srgbClr val="ffffff"/>
              </a:solidFill>
              <a:latin typeface="Arial"/>
            </a:endParaRPr>
          </a:p>
        </p:txBody>
      </p:sp>
      <p:sp>
        <p:nvSpPr>
          <p:cNvPr id="40" name="Text 2"/>
          <p:cNvSpPr/>
          <p:nvPr/>
        </p:nvSpPr>
        <p:spPr>
          <a:xfrm>
            <a:off x="661680" y="2855160"/>
            <a:ext cx="5231880" cy="15868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n-US" sz="1300" spc="-1" strike="noStrike">
                <a:solidFill>
                  <a:srgbClr val="d4d4d1"/>
                </a:solidFill>
                <a:latin typeface="Roboto"/>
                <a:ea typeface="Roboto"/>
              </a:rPr>
              <a:t>En 1956 se celebró la Conferencia de Dartmouth, donde el científico estadounidense John McCarthy utilizó por primera vez el término </a:t>
            </a:r>
            <a:r>
              <a:rPr b="1" lang="en-US" sz="1300" spc="-1" strike="noStrike">
                <a:solidFill>
                  <a:srgbClr val="d4d4d1"/>
                </a:solidFill>
                <a:latin typeface="Roboto"/>
                <a:ea typeface="Roboto"/>
              </a:rPr>
              <a:t>«Artificial Intelligence» (Inteligencia Artificial)</a:t>
            </a:r>
            <a:r>
              <a:rPr b="0" lang="en-US" sz="1300" spc="-1" strike="noStrike">
                <a:solidFill>
                  <a:srgbClr val="d4d4d1"/>
                </a:solidFill>
                <a:latin typeface="Roboto"/>
                <a:ea typeface="Roboto"/>
              </a:rPr>
              <a:t>. Los investigadores creían que sería posible crear máquinas inteligentes en pocos años. Los primeros programas podían resolver problemas matemáticos, jugar ajedrez y demostrar teoremas lógicos.</a:t>
            </a:r>
            <a:endParaRPr b="0" lang="es-GT" sz="1300" spc="-1" strike="noStrike">
              <a:solidFill>
                <a:srgbClr val="ffffff"/>
              </a:solidFill>
              <a:latin typeface="Arial"/>
            </a:endParaRPr>
          </a:p>
        </p:txBody>
      </p:sp>
      <p:sp>
        <p:nvSpPr>
          <p:cNvPr id="41" name="Shape 3"/>
          <p:cNvSpPr/>
          <p:nvPr/>
        </p:nvSpPr>
        <p:spPr>
          <a:xfrm>
            <a:off x="6184800" y="2266200"/>
            <a:ext cx="5469840" cy="2324880"/>
          </a:xfrm>
          <a:prstGeom prst="roundRect">
            <a:avLst>
              <a:gd name="adj" fmla="val 1067"/>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sp>
        <p:nvSpPr>
          <p:cNvPr id="42" name="Text 4"/>
          <p:cNvSpPr/>
          <p:nvPr/>
        </p:nvSpPr>
        <p:spPr>
          <a:xfrm>
            <a:off x="6350040" y="2431440"/>
            <a:ext cx="544500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1600" spc="-1" strike="noStrike">
                <a:solidFill>
                  <a:srgbClr val="000000"/>
                </a:solidFill>
                <a:latin typeface="IBM Plex Sans Medium"/>
                <a:ea typeface="IBM Plex Sans Medium"/>
              </a:rPr>
              <a:t>Década de 1960: Primeros Sistemas «Inteligentes»</a:t>
            </a:r>
            <a:endParaRPr b="0" lang="es-GT" sz="1600" spc="-1" strike="noStrike">
              <a:solidFill>
                <a:srgbClr val="ffffff"/>
              </a:solidFill>
              <a:latin typeface="Arial"/>
            </a:endParaRPr>
          </a:p>
        </p:txBody>
      </p:sp>
      <p:sp>
        <p:nvSpPr>
          <p:cNvPr id="43" name="Text 5"/>
          <p:cNvSpPr/>
          <p:nvPr/>
        </p:nvSpPr>
        <p:spPr>
          <a:xfrm>
            <a:off x="6350040" y="2855160"/>
            <a:ext cx="5139360" cy="15868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000000"/>
                </a:solidFill>
                <a:latin typeface="Roboto"/>
                <a:ea typeface="Roboto"/>
              </a:rPr>
              <a:t>Durante esta época se desarrollaron programas capaces de resolver ecuaciones, comprender instrucciones simples y realizar razonamientos básicos. Uno de los programas más famosos fue </a:t>
            </a:r>
            <a:r>
              <a:rPr b="1" lang="es-ES" sz="1300" spc="-1" strike="noStrike">
                <a:solidFill>
                  <a:srgbClr val="000000"/>
                </a:solidFill>
                <a:latin typeface="Roboto"/>
                <a:ea typeface="Roboto"/>
              </a:rPr>
              <a:t>ELIZA</a:t>
            </a:r>
            <a:r>
              <a:rPr b="0" lang="es-ES" sz="1300" spc="-1" strike="noStrike">
                <a:solidFill>
                  <a:srgbClr val="000000"/>
                </a:solidFill>
                <a:latin typeface="Roboto"/>
                <a:ea typeface="Roboto"/>
              </a:rPr>
              <a:t>, que simulaba una conversación con un psicólogo mediante reglas de texto predefinidas. Aunque parecía inteligente, realmente seguía patrones programados.</a:t>
            </a:r>
            <a:endParaRPr b="0" lang="es-ES" sz="1300" spc="-1" strike="noStrike">
              <a:solidFill>
                <a:srgbClr val="ffffff"/>
              </a:solidFill>
              <a:latin typeface="Arial"/>
            </a:endParaRPr>
          </a:p>
        </p:txBody>
      </p:sp>
      <p:sp>
        <p:nvSpPr>
          <p:cNvPr id="44" name="Shape 6"/>
          <p:cNvSpPr/>
          <p:nvPr/>
        </p:nvSpPr>
        <p:spPr>
          <a:xfrm>
            <a:off x="661680" y="4777920"/>
            <a:ext cx="10867680" cy="908640"/>
          </a:xfrm>
          <a:prstGeom prst="roundRect">
            <a:avLst>
              <a:gd name="adj" fmla="val 2728"/>
            </a:avLst>
          </a:prstGeom>
          <a:solidFill>
            <a:srgbClr val="022349"/>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pic>
        <p:nvPicPr>
          <p:cNvPr id="45" name="Image 0" descr="preencoded.png"/>
          <p:cNvPicPr/>
          <p:nvPr/>
        </p:nvPicPr>
        <p:blipFill>
          <a:blip r:embed="rId1"/>
          <a:stretch/>
        </p:blipFill>
        <p:spPr>
          <a:xfrm>
            <a:off x="826920" y="5017320"/>
            <a:ext cx="205920" cy="164520"/>
          </a:xfrm>
          <a:prstGeom prst="rect">
            <a:avLst/>
          </a:prstGeom>
          <a:ln w="0">
            <a:noFill/>
          </a:ln>
        </p:spPr>
      </p:pic>
      <p:sp>
        <p:nvSpPr>
          <p:cNvPr id="46" name="Text 7"/>
          <p:cNvSpPr/>
          <p:nvPr/>
        </p:nvSpPr>
        <p:spPr>
          <a:xfrm>
            <a:off x="1198800" y="4968000"/>
            <a:ext cx="10165320" cy="5284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n-US" sz="1300" spc="-1" strike="noStrike">
                <a:solidFill>
                  <a:srgbClr val="ffffff"/>
                </a:solidFill>
                <a:latin typeface="Roboto"/>
                <a:ea typeface="Roboto"/>
              </a:rPr>
              <a:t>El optimismo inicial fue enorme: los pioneros de la IA creían que el problema de la inteligencia artificial podría resolverse en una sola generación. Esta confianza excesiva sentaría las bases de las decepciones que vendrían después.</a:t>
            </a:r>
            <a:endParaRPr b="0" lang="es-GT"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 name="Image 0" descr="preencoded.png"/>
          <p:cNvPicPr/>
          <p:nvPr/>
        </p:nvPicPr>
        <p:blipFill>
          <a:blip r:embed="rId1"/>
          <a:stretch/>
        </p:blipFill>
        <p:spPr>
          <a:xfrm>
            <a:off x="0" y="0"/>
            <a:ext cx="4571280" cy="6857280"/>
          </a:xfrm>
          <a:prstGeom prst="rect">
            <a:avLst/>
          </a:prstGeom>
          <a:ln w="0">
            <a:noFill/>
          </a:ln>
        </p:spPr>
      </p:pic>
      <p:sp>
        <p:nvSpPr>
          <p:cNvPr id="48" name="Text 0"/>
          <p:cNvSpPr/>
          <p:nvPr/>
        </p:nvSpPr>
        <p:spPr>
          <a:xfrm>
            <a:off x="5233320" y="705600"/>
            <a:ext cx="6296040" cy="15494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3250" spc="-1" strike="noStrike">
                <a:solidFill>
                  <a:srgbClr val="f3f3f2"/>
                </a:solidFill>
                <a:latin typeface="IBM Plex Sans Medium"/>
                <a:ea typeface="IBM Plex Sans Medium"/>
              </a:rPr>
              <a:t>Décadas de 1970 y 1980: El Primer Invierno y los Sistemas Expertos</a:t>
            </a:r>
            <a:endParaRPr b="0" lang="es-ES" sz="3250" spc="-1" strike="noStrike">
              <a:solidFill>
                <a:srgbClr val="ffffff"/>
              </a:solidFill>
              <a:latin typeface="Arial"/>
            </a:endParaRPr>
          </a:p>
        </p:txBody>
      </p:sp>
      <p:sp>
        <p:nvSpPr>
          <p:cNvPr id="49" name="Text 1"/>
          <p:cNvSpPr/>
          <p:nvPr/>
        </p:nvSpPr>
        <p:spPr>
          <a:xfrm>
            <a:off x="5233320" y="2669040"/>
            <a:ext cx="355068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f3f3f2"/>
                </a:solidFill>
                <a:latin typeface="IBM Plex Sans Medium"/>
                <a:ea typeface="IBM Plex Sans Medium"/>
              </a:rPr>
              <a:t>Primer Invierno de la IA (1970)</a:t>
            </a:r>
            <a:endParaRPr b="0" lang="es-ES" sz="1600" spc="-1" strike="noStrike">
              <a:solidFill>
                <a:srgbClr val="ffffff"/>
              </a:solidFill>
              <a:latin typeface="Arial"/>
            </a:endParaRPr>
          </a:p>
        </p:txBody>
      </p:sp>
      <p:sp>
        <p:nvSpPr>
          <p:cNvPr id="50" name="Text 2"/>
          <p:cNvSpPr/>
          <p:nvPr/>
        </p:nvSpPr>
        <p:spPr>
          <a:xfrm>
            <a:off x="5233320" y="3092760"/>
            <a:ext cx="2945880" cy="2380680"/>
          </a:xfrm>
          <a:prstGeom prst="rect">
            <a:avLst/>
          </a:prstGeom>
          <a:noFill/>
          <a:ln w="0">
            <a:noFill/>
          </a:ln>
        </p:spPr>
        <p:style>
          <a:lnRef idx="0"/>
          <a:fillRef idx="0"/>
          <a:effectRef idx="0"/>
          <a:fontRef idx="minor"/>
        </p:style>
        <p:txBody>
          <a:bodyPr lIns="0" rIns="0" tIns="0" bIns="0" anchor="t">
            <a:normAutofit fontScale="96666" lnSpcReduction="10000"/>
          </a:bodyPr>
          <a:p>
            <a:pPr defTabSz="914400">
              <a:lnSpc>
                <a:spcPct val="133000"/>
              </a:lnSpc>
              <a:tabLst>
                <a:tab algn="l" pos="0"/>
              </a:tabLst>
            </a:pPr>
            <a:r>
              <a:rPr b="0" lang="es-ES" sz="1300" spc="-1" strike="noStrike">
                <a:solidFill>
                  <a:srgbClr val="d4d4d1"/>
                </a:solidFill>
                <a:latin typeface="Roboto"/>
                <a:ea typeface="Roboto"/>
              </a:rPr>
              <a:t>Las expectativas eran demasiado altas. Las computadoras de la época tenían poco poder de procesamiento, memoria limitada y escasez de datos. Muchos proyectos no lograron los resultados prometidos y el financiamiento disminuyó considerablemente. Este período se conoce como el </a:t>
            </a:r>
            <a:r>
              <a:rPr b="1" lang="es-ES" sz="1300" spc="-1" strike="noStrike">
                <a:solidFill>
                  <a:srgbClr val="d4d4d1"/>
                </a:solidFill>
                <a:latin typeface="Roboto"/>
                <a:ea typeface="Roboto"/>
              </a:rPr>
              <a:t>Primer Invierno de la Inteligencia Artificial</a:t>
            </a:r>
            <a:r>
              <a:rPr b="0" lang="es-ES" sz="1300" spc="-1" strike="noStrike">
                <a:solidFill>
                  <a:srgbClr val="d4d4d1"/>
                </a:solidFill>
                <a:latin typeface="Roboto"/>
                <a:ea typeface="Roboto"/>
              </a:rPr>
              <a:t>.</a:t>
            </a:r>
            <a:endParaRPr b="0" lang="es-ES" sz="1300" spc="-1" strike="noStrike">
              <a:solidFill>
                <a:srgbClr val="ffffff"/>
              </a:solidFill>
              <a:latin typeface="Arial"/>
            </a:endParaRPr>
          </a:p>
        </p:txBody>
      </p:sp>
      <p:sp>
        <p:nvSpPr>
          <p:cNvPr id="51" name="Shape 3"/>
          <p:cNvSpPr/>
          <p:nvPr/>
        </p:nvSpPr>
        <p:spPr>
          <a:xfrm>
            <a:off x="8470800" y="2503800"/>
            <a:ext cx="3184200" cy="3647880"/>
          </a:xfrm>
          <a:prstGeom prst="roundRect">
            <a:avLst>
              <a:gd name="adj" fmla="val 779"/>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sp>
        <p:nvSpPr>
          <p:cNvPr id="52" name="Text 4"/>
          <p:cNvSpPr/>
          <p:nvPr/>
        </p:nvSpPr>
        <p:spPr>
          <a:xfrm>
            <a:off x="8636040" y="2669040"/>
            <a:ext cx="304956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000000"/>
                </a:solidFill>
                <a:latin typeface="IBM Plex Sans Medium"/>
                <a:ea typeface="IBM Plex Sans Medium"/>
              </a:rPr>
              <a:t>Sistemas Expertos (1980)</a:t>
            </a:r>
            <a:endParaRPr b="0" lang="es-ES" sz="1600" spc="-1" strike="noStrike">
              <a:solidFill>
                <a:srgbClr val="ffffff"/>
              </a:solidFill>
              <a:latin typeface="Arial"/>
            </a:endParaRPr>
          </a:p>
        </p:txBody>
      </p:sp>
      <p:sp>
        <p:nvSpPr>
          <p:cNvPr id="53" name="Text 5"/>
          <p:cNvSpPr/>
          <p:nvPr/>
        </p:nvSpPr>
        <p:spPr>
          <a:xfrm>
            <a:off x="8636040" y="3092760"/>
            <a:ext cx="2853360" cy="291024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000000"/>
                </a:solidFill>
                <a:latin typeface="Roboto"/>
                <a:ea typeface="Roboto"/>
              </a:rPr>
              <a:t>Aparecieron los llamados Sistemas Expertos, que imitaban el conocimiento de especialistas humanos. Ejemplos: diagnóstico médico, análisis financiero y evaluación industrial. Los sistemas expertos utilizaban miles de reglas del tipo: </a:t>
            </a:r>
            <a:r>
              <a:rPr b="1" lang="es-ES" sz="1300" spc="-1" strike="noStrike">
                <a:solidFill>
                  <a:srgbClr val="000000"/>
                </a:solidFill>
                <a:latin typeface="Roboto"/>
                <a:ea typeface="Roboto"/>
              </a:rPr>
              <a:t>SI ocurre A Y ocurre B ENTONCES recomendar C</a:t>
            </a:r>
            <a:r>
              <a:rPr b="0" lang="es-ES" sz="1300" spc="-1" strike="noStrike">
                <a:solidFill>
                  <a:srgbClr val="000000"/>
                </a:solidFill>
                <a:latin typeface="Roboto"/>
                <a:ea typeface="Roboto"/>
              </a:rPr>
              <a:t>. Las empresas comenzaron a invertir nuevamente en la IA.</a:t>
            </a:r>
            <a:endParaRPr b="0" lang="es-ES"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 name="Image 0" descr="preencoded.png"/>
          <p:cNvPicPr/>
          <p:nvPr/>
        </p:nvPicPr>
        <p:blipFill>
          <a:blip r:embed="rId1"/>
          <a:stretch/>
        </p:blipFill>
        <p:spPr>
          <a:xfrm>
            <a:off x="7619760" y="0"/>
            <a:ext cx="4571280" cy="6857280"/>
          </a:xfrm>
          <a:prstGeom prst="rect">
            <a:avLst/>
          </a:prstGeom>
          <a:ln w="0">
            <a:noFill/>
          </a:ln>
        </p:spPr>
      </p:pic>
      <p:sp>
        <p:nvSpPr>
          <p:cNvPr id="55" name="Text 0"/>
          <p:cNvSpPr/>
          <p:nvPr/>
        </p:nvSpPr>
        <p:spPr>
          <a:xfrm>
            <a:off x="661320" y="826560"/>
            <a:ext cx="6296040" cy="103284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s-ES" sz="3250" spc="-1" strike="noStrike">
                <a:solidFill>
                  <a:srgbClr val="f3f3f2"/>
                </a:solidFill>
                <a:latin typeface="IBM Plex Sans Medium"/>
                <a:ea typeface="IBM Plex Sans Medium"/>
              </a:rPr>
              <a:t>Décadas de 1990 y 2000: IA Basada en Datos y Big Data</a:t>
            </a:r>
            <a:endParaRPr b="0" lang="es-ES" sz="3250" spc="-1" strike="noStrike">
              <a:solidFill>
                <a:srgbClr val="ffffff"/>
              </a:solidFill>
              <a:latin typeface="Arial"/>
            </a:endParaRPr>
          </a:p>
        </p:txBody>
      </p:sp>
      <p:sp>
        <p:nvSpPr>
          <p:cNvPr id="56" name="Shape 1"/>
          <p:cNvSpPr/>
          <p:nvPr/>
        </p:nvSpPr>
        <p:spPr>
          <a:xfrm>
            <a:off x="661320" y="2108160"/>
            <a:ext cx="6296040" cy="2010600"/>
          </a:xfrm>
          <a:prstGeom prst="roundRect">
            <a:avLst>
              <a:gd name="adj" fmla="val 1233"/>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57" name="Text 2"/>
          <p:cNvSpPr/>
          <p:nvPr/>
        </p:nvSpPr>
        <p:spPr>
          <a:xfrm>
            <a:off x="826920" y="2273400"/>
            <a:ext cx="282600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d4d4d1"/>
                </a:solidFill>
                <a:latin typeface="IBM Plex Sans Medium"/>
                <a:ea typeface="IBM Plex Sans Medium"/>
              </a:rPr>
              <a:t>1997: Deep Blue vs. Kasparov</a:t>
            </a:r>
            <a:endParaRPr b="0" lang="es-ES" sz="1600" spc="-1" strike="noStrike">
              <a:solidFill>
                <a:srgbClr val="ffffff"/>
              </a:solidFill>
              <a:latin typeface="Arial"/>
            </a:endParaRPr>
          </a:p>
        </p:txBody>
      </p:sp>
      <p:sp>
        <p:nvSpPr>
          <p:cNvPr id="58" name="Text 3"/>
          <p:cNvSpPr/>
          <p:nvPr/>
        </p:nvSpPr>
        <p:spPr>
          <a:xfrm>
            <a:off x="826920" y="2630880"/>
            <a:ext cx="5965560" cy="13222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Se produjeron importantes avances gracias al aumento de la capacidad computacional. En 1997 ocurrió uno de los acontecimientos más importantes de la historia de la IA: </a:t>
            </a:r>
            <a:r>
              <a:rPr b="1" lang="es-ES" sz="1300" spc="-1" strike="noStrike">
                <a:solidFill>
                  <a:srgbClr val="d4d4d1"/>
                </a:solidFill>
                <a:latin typeface="Roboto"/>
                <a:ea typeface="Roboto"/>
              </a:rPr>
              <a:t>Deep Blue derrotó al campeón mundial de ajedrez Garry Kasparov</a:t>
            </a:r>
            <a:r>
              <a:rPr b="0" lang="es-ES" sz="1300" spc="-1" strike="noStrike">
                <a:solidFill>
                  <a:srgbClr val="d4d4d1"/>
                </a:solidFill>
                <a:latin typeface="Roboto"/>
                <a:ea typeface="Roboto"/>
              </a:rPr>
              <a:t>. Por primera vez, una máquina vencía al mejor jugador de ajedrez del mundo.</a:t>
            </a:r>
            <a:endParaRPr b="0" lang="es-ES" sz="1300" spc="-1" strike="noStrike">
              <a:solidFill>
                <a:srgbClr val="ffffff"/>
              </a:solidFill>
              <a:latin typeface="Arial"/>
            </a:endParaRPr>
          </a:p>
        </p:txBody>
      </p:sp>
      <p:sp>
        <p:nvSpPr>
          <p:cNvPr id="59" name="Shape 4"/>
          <p:cNvSpPr/>
          <p:nvPr/>
        </p:nvSpPr>
        <p:spPr>
          <a:xfrm>
            <a:off x="661320" y="4284720"/>
            <a:ext cx="6296040" cy="1746000"/>
          </a:xfrm>
          <a:prstGeom prst="roundRect">
            <a:avLst>
              <a:gd name="adj" fmla="val 1420"/>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60" name="Text 5"/>
          <p:cNvSpPr/>
          <p:nvPr/>
        </p:nvSpPr>
        <p:spPr>
          <a:xfrm>
            <a:off x="826920" y="4449960"/>
            <a:ext cx="305388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d4d4d1"/>
                </a:solidFill>
                <a:latin typeface="IBM Plex Sans Medium"/>
                <a:ea typeface="IBM Plex Sans Medium"/>
              </a:rPr>
              <a:t>2000s: Internet y Datos Masivos</a:t>
            </a:r>
            <a:endParaRPr b="0" lang="es-ES" sz="1600" spc="-1" strike="noStrike">
              <a:solidFill>
                <a:srgbClr val="ffffff"/>
              </a:solidFill>
              <a:latin typeface="Arial"/>
            </a:endParaRPr>
          </a:p>
        </p:txBody>
      </p:sp>
      <p:sp>
        <p:nvSpPr>
          <p:cNvPr id="61" name="Text 6"/>
          <p:cNvSpPr/>
          <p:nvPr/>
        </p:nvSpPr>
        <p:spPr>
          <a:xfrm>
            <a:off x="826920" y="4807800"/>
            <a:ext cx="5965560" cy="1057680"/>
          </a:xfrm>
          <a:prstGeom prst="rect">
            <a:avLst/>
          </a:prstGeom>
          <a:noFill/>
          <a:ln w="0">
            <a:noFill/>
          </a:ln>
        </p:spPr>
        <p:style>
          <a:lnRef idx="0"/>
          <a:fillRef idx="0"/>
          <a:effectRef idx="0"/>
          <a:fontRef idx="minor"/>
        </p:style>
        <p:txBody>
          <a:bodyPr lIns="0" rIns="0" tIns="0" bIns="0" anchor="t">
            <a:normAutofit fontScale="96666" lnSpcReduction="20000"/>
          </a:bodyPr>
          <a:p>
            <a:pPr defTabSz="914400">
              <a:lnSpc>
                <a:spcPct val="133000"/>
              </a:lnSpc>
              <a:tabLst>
                <a:tab algn="l" pos="0"/>
              </a:tabLst>
            </a:pPr>
            <a:r>
              <a:rPr b="0" lang="es-ES" sz="1300" spc="-1" strike="noStrike">
                <a:solidFill>
                  <a:srgbClr val="d4d4d1"/>
                </a:solidFill>
                <a:latin typeface="Roboto"/>
                <a:ea typeface="Roboto"/>
              </a:rPr>
              <a:t>El crecimiento de Internet produjo enormes cantidades de información. Las empresas comenzaron a disponer de millones de registros, fotografías, videos y datos de navegación. La disponibilidad de grandes volúmenes de datos permitió el desarrollo del </a:t>
            </a:r>
            <a:r>
              <a:rPr b="1" lang="es-ES" sz="1300" spc="-1" strike="noStrike">
                <a:solidFill>
                  <a:srgbClr val="d4d4d1"/>
                </a:solidFill>
                <a:latin typeface="Roboto"/>
                <a:ea typeface="Roboto"/>
              </a:rPr>
              <a:t>Machine Learning (Aprendizaje Automático)</a:t>
            </a:r>
            <a:r>
              <a:rPr b="0" lang="es-ES" sz="1300" spc="-1" strike="noStrike">
                <a:solidFill>
                  <a:srgbClr val="d4d4d1"/>
                </a:solidFill>
                <a:latin typeface="Roboto"/>
                <a:ea typeface="Roboto"/>
              </a:rPr>
              <a:t>.</a:t>
            </a:r>
            <a:endParaRPr b="0" lang="es-ES"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Text 0"/>
          <p:cNvSpPr/>
          <p:nvPr/>
        </p:nvSpPr>
        <p:spPr>
          <a:xfrm>
            <a:off x="661680" y="1619280"/>
            <a:ext cx="11270160" cy="51588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3250" spc="-1" strike="noStrike">
                <a:solidFill>
                  <a:srgbClr val="f3f3f2"/>
                </a:solidFill>
                <a:latin typeface="IBM Plex Sans Medium"/>
                <a:ea typeface="IBM Plex Sans Medium"/>
              </a:rPr>
              <a:t>Décadas de 2010 y 2020: Deep Learning e IA Generativa</a:t>
            </a:r>
            <a:endParaRPr b="0" lang="es-ES" sz="3250" spc="-1" strike="noStrike">
              <a:solidFill>
                <a:srgbClr val="ffffff"/>
              </a:solidFill>
              <a:latin typeface="Arial"/>
            </a:endParaRPr>
          </a:p>
        </p:txBody>
      </p:sp>
      <p:sp>
        <p:nvSpPr>
          <p:cNvPr id="63" name="Shape 1"/>
          <p:cNvSpPr/>
          <p:nvPr/>
        </p:nvSpPr>
        <p:spPr>
          <a:xfrm>
            <a:off x="542520" y="2383920"/>
            <a:ext cx="5469840" cy="2854080"/>
          </a:xfrm>
          <a:prstGeom prst="roundRect">
            <a:avLst>
              <a:gd name="adj" fmla="val 869"/>
            </a:avLst>
          </a:prstGeom>
          <a:solidFill>
            <a:srgbClr val="ffbc8f"/>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000000"/>
              </a:solidFill>
              <a:latin typeface="Arial"/>
            </a:endParaRPr>
          </a:p>
        </p:txBody>
      </p:sp>
      <p:sp>
        <p:nvSpPr>
          <p:cNvPr id="64" name="Text 2"/>
          <p:cNvSpPr/>
          <p:nvPr/>
        </p:nvSpPr>
        <p:spPr>
          <a:xfrm>
            <a:off x="707760" y="2549160"/>
            <a:ext cx="408456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000000"/>
                </a:solidFill>
                <a:latin typeface="IBM Plex Sans Medium"/>
                <a:ea typeface="IBM Plex Sans Medium"/>
              </a:rPr>
              <a:t>Revolución del Deep Learning (2010)</a:t>
            </a:r>
            <a:endParaRPr b="0" lang="es-ES" sz="1600" spc="-1" strike="noStrike">
              <a:solidFill>
                <a:srgbClr val="ffffff"/>
              </a:solidFill>
              <a:latin typeface="Arial"/>
            </a:endParaRPr>
          </a:p>
        </p:txBody>
      </p:sp>
      <p:sp>
        <p:nvSpPr>
          <p:cNvPr id="65" name="Text 3"/>
          <p:cNvSpPr/>
          <p:nvPr/>
        </p:nvSpPr>
        <p:spPr>
          <a:xfrm>
            <a:off x="707760" y="2972880"/>
            <a:ext cx="5139360" cy="21160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000000"/>
                </a:solidFill>
                <a:latin typeface="Roboto"/>
                <a:ea typeface="Roboto"/>
              </a:rPr>
              <a:t>El aumento del poder de procesamiento y el uso de unidades gráficas (GPU) impulsaron el desarrollo del </a:t>
            </a:r>
            <a:r>
              <a:rPr b="1" lang="es-ES" sz="1300" spc="-1" strike="noStrike">
                <a:solidFill>
                  <a:srgbClr val="000000"/>
                </a:solidFill>
                <a:latin typeface="Roboto"/>
                <a:ea typeface="Roboto"/>
              </a:rPr>
              <a:t>Deep Learning (Aprendizaje Profundo)</a:t>
            </a:r>
            <a:r>
              <a:rPr b="0" lang="es-ES" sz="1300" spc="-1" strike="noStrike">
                <a:solidFill>
                  <a:srgbClr val="000000"/>
                </a:solidFill>
                <a:latin typeface="Roboto"/>
                <a:ea typeface="Roboto"/>
              </a:rPr>
              <a:t>. Las redes neuronales lograron avances extraordinarios: reconocimiento facial, traducción automática, reconocimiento de voz y vehículos autónomos. En 2016, </a:t>
            </a:r>
            <a:r>
              <a:rPr b="1" lang="es-ES" sz="1300" spc="-1" strike="noStrike">
                <a:solidFill>
                  <a:srgbClr val="000000"/>
                </a:solidFill>
                <a:latin typeface="Roboto"/>
                <a:ea typeface="Roboto"/>
              </a:rPr>
              <a:t>AlphaGo derrotó al campeón mundial del juego Go, Lee Sedol</a:t>
            </a:r>
            <a:r>
              <a:rPr b="0" lang="es-ES" sz="1300" spc="-1" strike="noStrike">
                <a:solidFill>
                  <a:srgbClr val="000000"/>
                </a:solidFill>
                <a:latin typeface="Roboto"/>
                <a:ea typeface="Roboto"/>
              </a:rPr>
              <a:t>. Este logro sorprendió a la comunidad científica debido a la enorme complejidad estratégica del juego.</a:t>
            </a:r>
            <a:endParaRPr b="0" lang="es-ES" sz="1300" spc="-1" strike="noStrike">
              <a:solidFill>
                <a:srgbClr val="ffffff"/>
              </a:solidFill>
              <a:latin typeface="Arial"/>
            </a:endParaRPr>
          </a:p>
        </p:txBody>
      </p:sp>
      <p:sp>
        <p:nvSpPr>
          <p:cNvPr id="66" name="Text 4"/>
          <p:cNvSpPr/>
          <p:nvPr/>
        </p:nvSpPr>
        <p:spPr>
          <a:xfrm>
            <a:off x="6303960" y="2549160"/>
            <a:ext cx="3877200" cy="2577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600" spc="-1" strike="noStrike">
                <a:solidFill>
                  <a:srgbClr val="f3f3f2"/>
                </a:solidFill>
                <a:latin typeface="IBM Plex Sans Medium"/>
                <a:ea typeface="IBM Plex Sans Medium"/>
              </a:rPr>
              <a:t>IA Generativa (2020 — Actualidad)</a:t>
            </a:r>
            <a:endParaRPr b="0" lang="es-ES" sz="1600" spc="-1" strike="noStrike">
              <a:solidFill>
                <a:srgbClr val="ffffff"/>
              </a:solidFill>
              <a:latin typeface="Arial"/>
            </a:endParaRPr>
          </a:p>
        </p:txBody>
      </p:sp>
      <p:sp>
        <p:nvSpPr>
          <p:cNvPr id="67" name="Text 5"/>
          <p:cNvSpPr/>
          <p:nvPr/>
        </p:nvSpPr>
        <p:spPr>
          <a:xfrm>
            <a:off x="6303960" y="2972880"/>
            <a:ext cx="5231880" cy="1322280"/>
          </a:xfrm>
          <a:prstGeom prst="rect">
            <a:avLst/>
          </a:prstGeom>
          <a:noFill/>
          <a:ln w="0">
            <a:noFill/>
          </a:ln>
        </p:spPr>
        <p:style>
          <a:lnRef idx="0"/>
          <a:fillRef idx="0"/>
          <a:effectRef idx="0"/>
          <a:fontRef idx="minor"/>
        </p:style>
        <p:txBody>
          <a:bodyPr lIns="0" rIns="0" tIns="0" bIns="0" anchor="t">
            <a:normAutofit/>
          </a:bodyPr>
          <a:p>
            <a:pPr defTabSz="914400">
              <a:lnSpc>
                <a:spcPct val="133000"/>
              </a:lnSpc>
              <a:tabLst>
                <a:tab algn="l" pos="0"/>
              </a:tabLst>
            </a:pPr>
            <a:r>
              <a:rPr b="0" lang="es-ES" sz="1300" spc="-1" strike="noStrike">
                <a:solidFill>
                  <a:srgbClr val="d4d4d1"/>
                </a:solidFill>
                <a:latin typeface="Roboto"/>
                <a:ea typeface="Roboto"/>
              </a:rPr>
              <a:t>La IA entra en una nueva etapa. Surgen sistemas capaces de crear texto, generar imágenes, crear música, generar videos y programar software. Ejemplos: </a:t>
            </a:r>
            <a:r>
              <a:rPr b="1" lang="es-ES" sz="1300" spc="-1" strike="noStrike">
                <a:solidFill>
                  <a:srgbClr val="d4d4d1"/>
                </a:solidFill>
                <a:latin typeface="Roboto"/>
                <a:ea typeface="Roboto"/>
              </a:rPr>
              <a:t>ChatGPT, GitHub Copilot, Gemini y Claude</a:t>
            </a:r>
            <a:r>
              <a:rPr b="0" lang="es-ES" sz="1300" spc="-1" strike="noStrike">
                <a:solidFill>
                  <a:srgbClr val="d4d4d1"/>
                </a:solidFill>
                <a:latin typeface="Roboto"/>
                <a:ea typeface="Roboto"/>
              </a:rPr>
              <a:t>. La IA comienza a integrarse en prácticamente todos los sectores económicos y sociales.</a:t>
            </a:r>
            <a:endParaRPr b="0" lang="es-ES" sz="13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Text 0"/>
          <p:cNvSpPr/>
          <p:nvPr/>
        </p:nvSpPr>
        <p:spPr>
          <a:xfrm>
            <a:off x="661680" y="637200"/>
            <a:ext cx="9898200" cy="49032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3050" spc="-1" strike="noStrike">
                <a:solidFill>
                  <a:srgbClr val="f3f3f2"/>
                </a:solidFill>
                <a:latin typeface="IBM Plex Sans Medium"/>
                <a:ea typeface="IBM Plex Sans Medium"/>
              </a:rPr>
              <a:t>Las Cuatro Generaciones de la Inteligencia Artificial</a:t>
            </a:r>
            <a:endParaRPr b="0" lang="es-ES" sz="3050" spc="-1" strike="noStrike">
              <a:solidFill>
                <a:srgbClr val="ffffff"/>
              </a:solidFill>
              <a:latin typeface="Arial"/>
            </a:endParaRPr>
          </a:p>
        </p:txBody>
      </p:sp>
      <p:sp>
        <p:nvSpPr>
          <p:cNvPr id="69" name="Shape 1"/>
          <p:cNvSpPr/>
          <p:nvPr/>
        </p:nvSpPr>
        <p:spPr>
          <a:xfrm>
            <a:off x="661680" y="1426680"/>
            <a:ext cx="1357920" cy="893520"/>
          </a:xfrm>
          <a:prstGeom prst="roundRect">
            <a:avLst>
              <a:gd name="adj" fmla="val 2635"/>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70" name="Text 2"/>
          <p:cNvSpPr/>
          <p:nvPr/>
        </p:nvSpPr>
        <p:spPr>
          <a:xfrm>
            <a:off x="1230480" y="1735560"/>
            <a:ext cx="219960" cy="275400"/>
          </a:xfrm>
          <a:prstGeom prst="rect">
            <a:avLst/>
          </a:prstGeom>
          <a:noFill/>
          <a:ln w="0">
            <a:noFill/>
          </a:ln>
        </p:spPr>
        <p:style>
          <a:lnRef idx="0"/>
          <a:fillRef idx="0"/>
          <a:effectRef idx="0"/>
          <a:fontRef idx="minor"/>
        </p:style>
        <p:txBody>
          <a:bodyPr wrap="none" lIns="0" rIns="0" tIns="0" bIns="0" anchor="ctr">
            <a:noAutofit/>
          </a:bodyPr>
          <a:p>
            <a:pPr algn="ctr" defTabSz="914400">
              <a:lnSpc>
                <a:spcPct val="100000"/>
              </a:lnSpc>
              <a:tabLst>
                <a:tab algn="l" pos="0"/>
              </a:tabLst>
            </a:pPr>
            <a:r>
              <a:rPr b="0" lang="en-US" sz="1700" spc="-1" strike="noStrike">
                <a:solidFill>
                  <a:srgbClr val="d4d4d1"/>
                </a:solidFill>
                <a:latin typeface="IBM Plex Sans Medium"/>
                <a:ea typeface="IBM Plex Sans Medium"/>
              </a:rPr>
              <a:t>1</a:t>
            </a:r>
            <a:endParaRPr b="0" lang="es-GT" sz="1700" spc="-1" strike="noStrike">
              <a:solidFill>
                <a:srgbClr val="ffffff"/>
              </a:solidFill>
              <a:latin typeface="Arial"/>
            </a:endParaRPr>
          </a:p>
        </p:txBody>
      </p:sp>
      <p:sp>
        <p:nvSpPr>
          <p:cNvPr id="71" name="Text 3"/>
          <p:cNvSpPr/>
          <p:nvPr/>
        </p:nvSpPr>
        <p:spPr>
          <a:xfrm>
            <a:off x="2177280" y="1583640"/>
            <a:ext cx="4456800" cy="24480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1500" spc="-1" strike="noStrike">
                <a:solidFill>
                  <a:srgbClr val="d4d4d1"/>
                </a:solidFill>
                <a:latin typeface="IBM Plex Sans Medium"/>
                <a:ea typeface="IBM Plex Sans Medium"/>
              </a:rPr>
              <a:t>1ª Generación (1950–1970): IA Basada en Reglas</a:t>
            </a:r>
            <a:endParaRPr b="0" lang="es-GT" sz="1500" spc="-1" strike="noStrike">
              <a:solidFill>
                <a:srgbClr val="ffffff"/>
              </a:solidFill>
              <a:latin typeface="Arial"/>
            </a:endParaRPr>
          </a:p>
        </p:txBody>
      </p:sp>
      <p:sp>
        <p:nvSpPr>
          <p:cNvPr id="72" name="Text 4"/>
          <p:cNvSpPr/>
          <p:nvPr/>
        </p:nvSpPr>
        <p:spPr>
          <a:xfrm>
            <a:off x="2177280" y="1918800"/>
            <a:ext cx="8786160" cy="244440"/>
          </a:xfrm>
          <a:prstGeom prst="rect">
            <a:avLst/>
          </a:prstGeom>
          <a:noFill/>
          <a:ln w="0">
            <a:noFill/>
          </a:ln>
        </p:spPr>
        <p:style>
          <a:lnRef idx="0"/>
          <a:fillRef idx="0"/>
          <a:effectRef idx="0"/>
          <a:fontRef idx="minor"/>
        </p:style>
        <p:txBody>
          <a:bodyPr wrap="none" lIns="0" rIns="0" tIns="0" bIns="0" anchor="t">
            <a:noAutofit/>
          </a:bodyPr>
          <a:p>
            <a:pPr defTabSz="914400">
              <a:lnSpc>
                <a:spcPct val="130000"/>
              </a:lnSpc>
              <a:tabLst>
                <a:tab algn="l" pos="0"/>
              </a:tabLst>
            </a:pPr>
            <a:r>
              <a:rPr b="0" lang="es-ES" sz="1200" spc="-1" strike="noStrike">
                <a:solidFill>
                  <a:srgbClr val="d4d4d1"/>
                </a:solidFill>
                <a:latin typeface="Roboto"/>
                <a:ea typeface="Roboto"/>
              </a:rPr>
              <a:t>Programación mediante reglas lógicas. No aprendía. Seguía instrucciones fijas. Ejemplo: programas para resolver ecuaciones.</a:t>
            </a:r>
            <a:endParaRPr b="0" lang="es-ES" sz="1200" spc="-1" strike="noStrike">
              <a:solidFill>
                <a:srgbClr val="ffffff"/>
              </a:solidFill>
              <a:latin typeface="Arial"/>
            </a:endParaRPr>
          </a:p>
        </p:txBody>
      </p:sp>
      <p:sp>
        <p:nvSpPr>
          <p:cNvPr id="73" name="Shape 5"/>
          <p:cNvSpPr/>
          <p:nvPr/>
        </p:nvSpPr>
        <p:spPr>
          <a:xfrm>
            <a:off x="2098800" y="2313000"/>
            <a:ext cx="9352440" cy="8640"/>
          </a:xfrm>
          <a:prstGeom prst="roundRect">
            <a:avLst>
              <a:gd name="adj" fmla="val 247435"/>
            </a:avLst>
          </a:prstGeom>
          <a:solidFill>
            <a:srgbClr val="61646a"/>
          </a:solidFill>
          <a:ln w="0">
            <a:noFill/>
          </a:ln>
        </p:spPr>
        <p:style>
          <a:lnRef idx="0"/>
          <a:fillRef idx="0"/>
          <a:effectRef idx="0"/>
          <a:fontRef idx="minor"/>
        </p:style>
        <p:txBody>
          <a:bodyPr lIns="90000" rIns="90000" tIns="-38160" bIns="-38160" anchor="t">
            <a:noAutofit/>
          </a:bodyPr>
          <a:p>
            <a:pPr>
              <a:lnSpc>
                <a:spcPct val="100000"/>
              </a:lnSpc>
            </a:pPr>
            <a:endParaRPr b="0" lang="es-ES" sz="1800" spc="-1" strike="noStrike">
              <a:solidFill>
                <a:srgbClr val="ffffff"/>
              </a:solidFill>
              <a:latin typeface="Arial"/>
            </a:endParaRPr>
          </a:p>
        </p:txBody>
      </p:sp>
      <p:sp>
        <p:nvSpPr>
          <p:cNvPr id="74" name="Shape 6"/>
          <p:cNvSpPr/>
          <p:nvPr/>
        </p:nvSpPr>
        <p:spPr>
          <a:xfrm>
            <a:off x="661680" y="2399400"/>
            <a:ext cx="2716560" cy="893520"/>
          </a:xfrm>
          <a:prstGeom prst="roundRect">
            <a:avLst>
              <a:gd name="adj" fmla="val 2635"/>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75" name="Text 7"/>
          <p:cNvSpPr/>
          <p:nvPr/>
        </p:nvSpPr>
        <p:spPr>
          <a:xfrm>
            <a:off x="1909800" y="2708640"/>
            <a:ext cx="219960" cy="275400"/>
          </a:xfrm>
          <a:prstGeom prst="rect">
            <a:avLst/>
          </a:prstGeom>
          <a:noFill/>
          <a:ln w="0">
            <a:noFill/>
          </a:ln>
        </p:spPr>
        <p:style>
          <a:lnRef idx="0"/>
          <a:fillRef idx="0"/>
          <a:effectRef idx="0"/>
          <a:fontRef idx="minor"/>
        </p:style>
        <p:txBody>
          <a:bodyPr wrap="none" lIns="0" rIns="0" tIns="0" bIns="0" anchor="ctr">
            <a:noAutofit/>
          </a:bodyPr>
          <a:p>
            <a:pPr algn="ctr" defTabSz="914400">
              <a:lnSpc>
                <a:spcPct val="100000"/>
              </a:lnSpc>
              <a:tabLst>
                <a:tab algn="l" pos="0"/>
              </a:tabLst>
            </a:pPr>
            <a:r>
              <a:rPr b="0" lang="en-US" sz="1700" spc="-1" strike="noStrike">
                <a:solidFill>
                  <a:srgbClr val="d4d4d1"/>
                </a:solidFill>
                <a:latin typeface="IBM Plex Sans Medium"/>
                <a:ea typeface="IBM Plex Sans Medium"/>
              </a:rPr>
              <a:t>2</a:t>
            </a:r>
            <a:endParaRPr b="0" lang="es-GT" sz="1700" spc="-1" strike="noStrike">
              <a:solidFill>
                <a:srgbClr val="ffffff"/>
              </a:solidFill>
              <a:latin typeface="Arial"/>
            </a:endParaRPr>
          </a:p>
        </p:txBody>
      </p:sp>
      <p:sp>
        <p:nvSpPr>
          <p:cNvPr id="76" name="Text 8"/>
          <p:cNvSpPr/>
          <p:nvPr/>
        </p:nvSpPr>
        <p:spPr>
          <a:xfrm>
            <a:off x="3535920" y="2556720"/>
            <a:ext cx="4286160" cy="24480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1500" spc="-1" strike="noStrike">
                <a:solidFill>
                  <a:srgbClr val="d4d4d1"/>
                </a:solidFill>
                <a:latin typeface="IBM Plex Sans Medium"/>
                <a:ea typeface="IBM Plex Sans Medium"/>
              </a:rPr>
              <a:t>2ª Generación (1970–1990): Sistemas Expertos</a:t>
            </a:r>
            <a:endParaRPr b="0" lang="es-GT" sz="1500" spc="-1" strike="noStrike">
              <a:solidFill>
                <a:srgbClr val="ffffff"/>
              </a:solidFill>
              <a:latin typeface="Arial"/>
            </a:endParaRPr>
          </a:p>
        </p:txBody>
      </p:sp>
      <p:sp>
        <p:nvSpPr>
          <p:cNvPr id="77" name="Text 9"/>
          <p:cNvSpPr/>
          <p:nvPr/>
        </p:nvSpPr>
        <p:spPr>
          <a:xfrm>
            <a:off x="3535920" y="2891520"/>
            <a:ext cx="7643520" cy="244440"/>
          </a:xfrm>
          <a:prstGeom prst="rect">
            <a:avLst/>
          </a:prstGeom>
          <a:noFill/>
          <a:ln w="0">
            <a:noFill/>
          </a:ln>
        </p:spPr>
        <p:style>
          <a:lnRef idx="0"/>
          <a:fillRef idx="0"/>
          <a:effectRef idx="0"/>
          <a:fontRef idx="minor"/>
        </p:style>
        <p:txBody>
          <a:bodyPr wrap="none" lIns="0" rIns="0" tIns="0" bIns="0" anchor="t">
            <a:noAutofit/>
          </a:bodyPr>
          <a:p>
            <a:pPr defTabSz="914400">
              <a:lnSpc>
                <a:spcPct val="130000"/>
              </a:lnSpc>
              <a:tabLst>
                <a:tab algn="l" pos="0"/>
              </a:tabLst>
            </a:pPr>
            <a:r>
              <a:rPr b="0" lang="es-ES" sz="1200" spc="-1" strike="noStrike">
                <a:solidFill>
                  <a:srgbClr val="d4d4d1"/>
                </a:solidFill>
                <a:latin typeface="Roboto"/>
                <a:ea typeface="Roboto"/>
              </a:rPr>
              <a:t>Utilizaban bases de conocimiento. Simulaban el razonamiento de expertos. Aplicados en medicina y finanzas.</a:t>
            </a:r>
            <a:endParaRPr b="0" lang="es-ES" sz="1200" spc="-1" strike="noStrike">
              <a:solidFill>
                <a:srgbClr val="ffffff"/>
              </a:solidFill>
              <a:latin typeface="Arial"/>
            </a:endParaRPr>
          </a:p>
        </p:txBody>
      </p:sp>
      <p:sp>
        <p:nvSpPr>
          <p:cNvPr id="78" name="Shape 10"/>
          <p:cNvSpPr/>
          <p:nvPr/>
        </p:nvSpPr>
        <p:spPr>
          <a:xfrm>
            <a:off x="3457080" y="3286080"/>
            <a:ext cx="7993800" cy="8640"/>
          </a:xfrm>
          <a:prstGeom prst="roundRect">
            <a:avLst>
              <a:gd name="adj" fmla="val 247435"/>
            </a:avLst>
          </a:prstGeom>
          <a:solidFill>
            <a:srgbClr val="61646a"/>
          </a:solidFill>
          <a:ln w="0">
            <a:noFill/>
          </a:ln>
        </p:spPr>
        <p:style>
          <a:lnRef idx="0"/>
          <a:fillRef idx="0"/>
          <a:effectRef idx="0"/>
          <a:fontRef idx="minor"/>
        </p:style>
        <p:txBody>
          <a:bodyPr lIns="90000" rIns="90000" tIns="-38160" bIns="-38160" anchor="t">
            <a:noAutofit/>
          </a:bodyPr>
          <a:p>
            <a:pPr>
              <a:lnSpc>
                <a:spcPct val="100000"/>
              </a:lnSpc>
            </a:pPr>
            <a:endParaRPr b="0" lang="es-ES" sz="1800" spc="-1" strike="noStrike">
              <a:solidFill>
                <a:srgbClr val="ffffff"/>
              </a:solidFill>
              <a:latin typeface="Arial"/>
            </a:endParaRPr>
          </a:p>
        </p:txBody>
      </p:sp>
      <p:sp>
        <p:nvSpPr>
          <p:cNvPr id="79" name="Shape 11"/>
          <p:cNvSpPr/>
          <p:nvPr/>
        </p:nvSpPr>
        <p:spPr>
          <a:xfrm>
            <a:off x="661680" y="3372480"/>
            <a:ext cx="4074840" cy="1138680"/>
          </a:xfrm>
          <a:prstGeom prst="roundRect">
            <a:avLst>
              <a:gd name="adj" fmla="val 2068"/>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80" name="Text 12"/>
          <p:cNvSpPr/>
          <p:nvPr/>
        </p:nvSpPr>
        <p:spPr>
          <a:xfrm>
            <a:off x="2589120" y="3804120"/>
            <a:ext cx="219960" cy="275400"/>
          </a:xfrm>
          <a:prstGeom prst="rect">
            <a:avLst/>
          </a:prstGeom>
          <a:noFill/>
          <a:ln w="0">
            <a:noFill/>
          </a:ln>
        </p:spPr>
        <p:style>
          <a:lnRef idx="0"/>
          <a:fillRef idx="0"/>
          <a:effectRef idx="0"/>
          <a:fontRef idx="minor"/>
        </p:style>
        <p:txBody>
          <a:bodyPr wrap="none" lIns="0" rIns="0" tIns="0" bIns="0" anchor="ctr">
            <a:noAutofit/>
          </a:bodyPr>
          <a:p>
            <a:pPr algn="ctr" defTabSz="914400">
              <a:lnSpc>
                <a:spcPct val="100000"/>
              </a:lnSpc>
              <a:tabLst>
                <a:tab algn="l" pos="0"/>
              </a:tabLst>
            </a:pPr>
            <a:r>
              <a:rPr b="0" lang="en-US" sz="1700" spc="-1" strike="noStrike">
                <a:solidFill>
                  <a:srgbClr val="d4d4d1"/>
                </a:solidFill>
                <a:latin typeface="IBM Plex Sans Medium"/>
                <a:ea typeface="IBM Plex Sans Medium"/>
              </a:rPr>
              <a:t>3</a:t>
            </a:r>
            <a:endParaRPr b="0" lang="es-GT" sz="1700" spc="-1" strike="noStrike">
              <a:solidFill>
                <a:srgbClr val="ffffff"/>
              </a:solidFill>
              <a:latin typeface="Arial"/>
            </a:endParaRPr>
          </a:p>
        </p:txBody>
      </p:sp>
      <p:sp>
        <p:nvSpPr>
          <p:cNvPr id="81" name="Text 13"/>
          <p:cNvSpPr/>
          <p:nvPr/>
        </p:nvSpPr>
        <p:spPr>
          <a:xfrm>
            <a:off x="4894200" y="3529440"/>
            <a:ext cx="4195800" cy="24480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s-ES" sz="1500" spc="-1" strike="noStrike">
                <a:solidFill>
                  <a:srgbClr val="d4d4d1"/>
                </a:solidFill>
                <a:latin typeface="IBM Plex Sans Medium"/>
                <a:ea typeface="IBM Plex Sans Medium"/>
              </a:rPr>
              <a:t>3ª Generación (1990–2010): Machine Learning</a:t>
            </a:r>
            <a:endParaRPr b="0" lang="es-ES" sz="1500" spc="-1" strike="noStrike">
              <a:solidFill>
                <a:srgbClr val="ffffff"/>
              </a:solidFill>
              <a:latin typeface="Arial"/>
            </a:endParaRPr>
          </a:p>
        </p:txBody>
      </p:sp>
      <p:sp>
        <p:nvSpPr>
          <p:cNvPr id="82" name="Text 14"/>
          <p:cNvSpPr/>
          <p:nvPr/>
        </p:nvSpPr>
        <p:spPr>
          <a:xfrm>
            <a:off x="4894200" y="3864600"/>
            <a:ext cx="6477840" cy="489600"/>
          </a:xfrm>
          <a:prstGeom prst="rect">
            <a:avLst/>
          </a:prstGeom>
          <a:noFill/>
          <a:ln w="0">
            <a:noFill/>
          </a:ln>
        </p:spPr>
        <p:style>
          <a:lnRef idx="0"/>
          <a:fillRef idx="0"/>
          <a:effectRef idx="0"/>
          <a:fontRef idx="minor"/>
        </p:style>
        <p:txBody>
          <a:bodyPr lIns="0" rIns="0" tIns="0" bIns="0" anchor="t">
            <a:normAutofit/>
          </a:bodyPr>
          <a:p>
            <a:pPr defTabSz="914400">
              <a:lnSpc>
                <a:spcPct val="130000"/>
              </a:lnSpc>
              <a:tabLst>
                <a:tab algn="l" pos="0"/>
              </a:tabLst>
            </a:pPr>
            <a:r>
              <a:rPr b="0" lang="en-US" sz="1200" spc="-1" strike="noStrike">
                <a:solidFill>
                  <a:srgbClr val="d4d4d1"/>
                </a:solidFill>
                <a:latin typeface="Roboto"/>
                <a:ea typeface="Roboto"/>
              </a:rPr>
              <a:t>Aprendizaje basado en datos. Identificación de patrones. Predicciones automáticas. Ejemplos: filtros de spam, motores de búsqueda y sistemas de recomendación.</a:t>
            </a:r>
            <a:endParaRPr b="0" lang="es-GT" sz="1200" spc="-1" strike="noStrike">
              <a:solidFill>
                <a:srgbClr val="ffffff"/>
              </a:solidFill>
              <a:latin typeface="Arial"/>
            </a:endParaRPr>
          </a:p>
        </p:txBody>
      </p:sp>
      <p:sp>
        <p:nvSpPr>
          <p:cNvPr id="83" name="Shape 15"/>
          <p:cNvSpPr/>
          <p:nvPr/>
        </p:nvSpPr>
        <p:spPr>
          <a:xfrm>
            <a:off x="4815720" y="4503960"/>
            <a:ext cx="6635160" cy="8640"/>
          </a:xfrm>
          <a:prstGeom prst="roundRect">
            <a:avLst>
              <a:gd name="adj" fmla="val 247435"/>
            </a:avLst>
          </a:prstGeom>
          <a:solidFill>
            <a:srgbClr val="61646a"/>
          </a:solidFill>
          <a:ln w="0">
            <a:noFill/>
          </a:ln>
        </p:spPr>
        <p:style>
          <a:lnRef idx="0"/>
          <a:fillRef idx="0"/>
          <a:effectRef idx="0"/>
          <a:fontRef idx="minor"/>
        </p:style>
        <p:txBody>
          <a:bodyPr lIns="90000" rIns="90000" tIns="-38160" bIns="-38160" anchor="t">
            <a:noAutofit/>
          </a:bodyPr>
          <a:p>
            <a:pPr>
              <a:lnSpc>
                <a:spcPct val="100000"/>
              </a:lnSpc>
            </a:pPr>
            <a:endParaRPr b="0" lang="es-ES" sz="1800" spc="-1" strike="noStrike">
              <a:solidFill>
                <a:srgbClr val="ffffff"/>
              </a:solidFill>
              <a:latin typeface="Arial"/>
            </a:endParaRPr>
          </a:p>
        </p:txBody>
      </p:sp>
      <p:sp>
        <p:nvSpPr>
          <p:cNvPr id="84" name="Shape 16"/>
          <p:cNvSpPr/>
          <p:nvPr/>
        </p:nvSpPr>
        <p:spPr>
          <a:xfrm>
            <a:off x="661680" y="4590360"/>
            <a:ext cx="5433480" cy="1629720"/>
          </a:xfrm>
          <a:prstGeom prst="roundRect">
            <a:avLst>
              <a:gd name="adj" fmla="val 1446"/>
            </a:avLst>
          </a:prstGeom>
          <a:solidFill>
            <a:srgbClr val="484b51"/>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85" name="Text 17"/>
          <p:cNvSpPr/>
          <p:nvPr/>
        </p:nvSpPr>
        <p:spPr>
          <a:xfrm>
            <a:off x="3268440" y="5267520"/>
            <a:ext cx="219960" cy="275400"/>
          </a:xfrm>
          <a:prstGeom prst="rect">
            <a:avLst/>
          </a:prstGeom>
          <a:noFill/>
          <a:ln w="0">
            <a:noFill/>
          </a:ln>
        </p:spPr>
        <p:style>
          <a:lnRef idx="0"/>
          <a:fillRef idx="0"/>
          <a:effectRef idx="0"/>
          <a:fontRef idx="minor"/>
        </p:style>
        <p:txBody>
          <a:bodyPr wrap="none" lIns="0" rIns="0" tIns="0" bIns="0" anchor="ctr">
            <a:noAutofit/>
          </a:bodyPr>
          <a:p>
            <a:pPr algn="ctr" defTabSz="914400">
              <a:lnSpc>
                <a:spcPct val="100000"/>
              </a:lnSpc>
              <a:tabLst>
                <a:tab algn="l" pos="0"/>
              </a:tabLst>
            </a:pPr>
            <a:r>
              <a:rPr b="0" lang="en-US" sz="1700" spc="-1" strike="noStrike">
                <a:solidFill>
                  <a:srgbClr val="d4d4d1"/>
                </a:solidFill>
                <a:latin typeface="IBM Plex Sans Medium"/>
                <a:ea typeface="IBM Plex Sans Medium"/>
              </a:rPr>
              <a:t>4</a:t>
            </a:r>
            <a:endParaRPr b="0" lang="es-GT" sz="1700" spc="-1" strike="noStrike">
              <a:solidFill>
                <a:srgbClr val="ffffff"/>
              </a:solidFill>
              <a:latin typeface="Arial"/>
            </a:endParaRPr>
          </a:p>
        </p:txBody>
      </p:sp>
      <p:sp>
        <p:nvSpPr>
          <p:cNvPr id="86" name="Text 18"/>
          <p:cNvSpPr/>
          <p:nvPr/>
        </p:nvSpPr>
        <p:spPr>
          <a:xfrm>
            <a:off x="6252840" y="4747320"/>
            <a:ext cx="5119560" cy="490320"/>
          </a:xfrm>
          <a:prstGeom prst="rect">
            <a:avLst/>
          </a:prstGeom>
          <a:noFill/>
          <a:ln w="0">
            <a:noFill/>
          </a:ln>
        </p:spPr>
        <p:style>
          <a:lnRef idx="0"/>
          <a:fillRef idx="0"/>
          <a:effectRef idx="0"/>
          <a:fontRef idx="minor"/>
        </p:style>
        <p:txBody>
          <a:bodyPr lIns="0" rIns="0" tIns="0" bIns="0" anchor="t">
            <a:normAutofit/>
          </a:bodyPr>
          <a:p>
            <a:pPr defTabSz="914400">
              <a:lnSpc>
                <a:spcPct val="104000"/>
              </a:lnSpc>
              <a:tabLst>
                <a:tab algn="l" pos="0"/>
              </a:tabLst>
            </a:pPr>
            <a:r>
              <a:rPr b="0" lang="en-US" sz="1500" spc="-1" strike="noStrike">
                <a:solidFill>
                  <a:srgbClr val="d4d4d1"/>
                </a:solidFill>
                <a:latin typeface="IBM Plex Sans Medium"/>
                <a:ea typeface="IBM Plex Sans Medium"/>
              </a:rPr>
              <a:t>4ª Generación (2010–Actualidad): Deep Learning e IA Generativa</a:t>
            </a:r>
            <a:endParaRPr b="0" lang="es-GT" sz="1500" spc="-1" strike="noStrike">
              <a:solidFill>
                <a:srgbClr val="ffffff"/>
              </a:solidFill>
              <a:latin typeface="Arial"/>
            </a:endParaRPr>
          </a:p>
        </p:txBody>
      </p:sp>
      <p:sp>
        <p:nvSpPr>
          <p:cNvPr id="87" name="Text 19"/>
          <p:cNvSpPr/>
          <p:nvPr/>
        </p:nvSpPr>
        <p:spPr>
          <a:xfrm>
            <a:off x="6252840" y="5328000"/>
            <a:ext cx="5119560" cy="734760"/>
          </a:xfrm>
          <a:prstGeom prst="rect">
            <a:avLst/>
          </a:prstGeom>
          <a:noFill/>
          <a:ln w="0">
            <a:noFill/>
          </a:ln>
        </p:spPr>
        <p:style>
          <a:lnRef idx="0"/>
          <a:fillRef idx="0"/>
          <a:effectRef idx="0"/>
          <a:fontRef idx="minor"/>
        </p:style>
        <p:txBody>
          <a:bodyPr lIns="0" rIns="0" tIns="0" bIns="0" anchor="t">
            <a:normAutofit/>
          </a:bodyPr>
          <a:p>
            <a:pPr defTabSz="914400">
              <a:lnSpc>
                <a:spcPct val="130000"/>
              </a:lnSpc>
              <a:tabLst>
                <a:tab algn="l" pos="0"/>
              </a:tabLst>
            </a:pPr>
            <a:r>
              <a:rPr b="0" lang="es-ES" sz="1200" spc="-1" strike="noStrike">
                <a:solidFill>
                  <a:srgbClr val="d4d4d1"/>
                </a:solidFill>
                <a:latin typeface="Roboto"/>
                <a:ea typeface="Roboto"/>
              </a:rPr>
              <a:t>Redes neuronales profundas. Comprensión del lenguaje. Generación de contenido. Aprendizaje avanzado. Ejemplos: chatbots inteligentes, traducción automática, creación de imágenes y asistentes virtuales.</a:t>
            </a:r>
            <a:endParaRPr b="0" lang="es-ES"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ext 0"/>
          <p:cNvSpPr/>
          <p:nvPr/>
        </p:nvSpPr>
        <p:spPr>
          <a:xfrm>
            <a:off x="1171080" y="474120"/>
            <a:ext cx="6355800" cy="30384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1900" spc="-1" strike="noStrike">
                <a:solidFill>
                  <a:srgbClr val="f3f3f2"/>
                </a:solidFill>
                <a:latin typeface="IBM Plex Sans Medium"/>
                <a:ea typeface="IBM Plex Sans Medium"/>
              </a:rPr>
              <a:t>Línea de Tiempo: Hitos Clave del Desarrollo de la IA</a:t>
            </a:r>
            <a:endParaRPr b="0" lang="es-GT" sz="1900" spc="-1" strike="noStrike">
              <a:solidFill>
                <a:srgbClr val="ffffff"/>
              </a:solidFill>
              <a:latin typeface="Arial"/>
            </a:endParaRPr>
          </a:p>
        </p:txBody>
      </p:sp>
      <p:sp>
        <p:nvSpPr>
          <p:cNvPr id="89" name="Shape 1"/>
          <p:cNvSpPr/>
          <p:nvPr/>
        </p:nvSpPr>
        <p:spPr>
          <a:xfrm>
            <a:off x="6089400" y="893160"/>
            <a:ext cx="11880" cy="5490000"/>
          </a:xfrm>
          <a:prstGeom prst="roundRect">
            <a:avLst>
              <a:gd name="adj" fmla="val 115070"/>
            </a:avLst>
          </a:prstGeom>
          <a:solidFill>
            <a:srgbClr val="61646a"/>
          </a:solidFill>
          <a:ln w="0">
            <a:noFill/>
          </a:ln>
        </p:spPr>
        <p:style>
          <a:lnRef idx="0"/>
          <a:fillRef idx="0"/>
          <a:effectRef idx="0"/>
          <a:fontRef idx="minor"/>
        </p:style>
        <p:txBody>
          <a:bodyPr lIns="90000" rIns="90000" tIns="45000" bIns="45000" anchor="t">
            <a:noAutofit/>
          </a:bodyPr>
          <a:p>
            <a:pPr>
              <a:lnSpc>
                <a:spcPct val="100000"/>
              </a:lnSpc>
            </a:pPr>
            <a:endParaRPr b="0" lang="es-ES" sz="1800" spc="-1" strike="noStrike">
              <a:solidFill>
                <a:srgbClr val="ffffff"/>
              </a:solidFill>
              <a:latin typeface="Arial"/>
            </a:endParaRPr>
          </a:p>
        </p:txBody>
      </p:sp>
      <p:sp>
        <p:nvSpPr>
          <p:cNvPr id="90" name="Shape 2"/>
          <p:cNvSpPr/>
          <p:nvPr/>
        </p:nvSpPr>
        <p:spPr>
          <a:xfrm>
            <a:off x="5913720" y="99612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91" name="Shape 3"/>
          <p:cNvSpPr/>
          <p:nvPr/>
        </p:nvSpPr>
        <p:spPr>
          <a:xfrm>
            <a:off x="6059160" y="96624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92" name="Text 4"/>
          <p:cNvSpPr/>
          <p:nvPr/>
        </p:nvSpPr>
        <p:spPr>
          <a:xfrm>
            <a:off x="4488480" y="92664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n-US" sz="950" spc="-1" strike="noStrike">
                <a:solidFill>
                  <a:srgbClr val="d4d4d1"/>
                </a:solidFill>
                <a:latin typeface="IBM Plex Sans Medium"/>
                <a:ea typeface="IBM Plex Sans Medium"/>
              </a:rPr>
              <a:t>1950</a:t>
            </a:r>
            <a:endParaRPr b="0" lang="es-GT" sz="950" spc="-1" strike="noStrike">
              <a:solidFill>
                <a:srgbClr val="ffffff"/>
              </a:solidFill>
              <a:latin typeface="Arial"/>
            </a:endParaRPr>
          </a:p>
        </p:txBody>
      </p:sp>
      <p:sp>
        <p:nvSpPr>
          <p:cNvPr id="93" name="Text 5"/>
          <p:cNvSpPr/>
          <p:nvPr/>
        </p:nvSpPr>
        <p:spPr>
          <a:xfrm>
            <a:off x="1171080" y="111312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n-US" sz="750" spc="-1" strike="noStrike">
                <a:solidFill>
                  <a:srgbClr val="d4d4d1"/>
                </a:solidFill>
                <a:latin typeface="Roboto"/>
                <a:ea typeface="Roboto"/>
              </a:rPr>
              <a:t>Alan Turing plantea la posibilidad de máquinas inteligentes.</a:t>
            </a:r>
            <a:endParaRPr b="0" lang="es-GT" sz="750" spc="-1" strike="noStrike">
              <a:solidFill>
                <a:srgbClr val="ffffff"/>
              </a:solidFill>
              <a:latin typeface="Arial"/>
            </a:endParaRPr>
          </a:p>
        </p:txBody>
      </p:sp>
      <p:sp>
        <p:nvSpPr>
          <p:cNvPr id="94" name="Shape 6"/>
          <p:cNvSpPr/>
          <p:nvPr/>
        </p:nvSpPr>
        <p:spPr>
          <a:xfrm>
            <a:off x="6083280" y="150048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95" name="Shape 7"/>
          <p:cNvSpPr/>
          <p:nvPr/>
        </p:nvSpPr>
        <p:spPr>
          <a:xfrm>
            <a:off x="6059160" y="147060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96" name="Text 8"/>
          <p:cNvSpPr/>
          <p:nvPr/>
        </p:nvSpPr>
        <p:spPr>
          <a:xfrm>
            <a:off x="6485400" y="1431000"/>
            <a:ext cx="1217160" cy="1515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950" spc="-1" strike="noStrike">
                <a:solidFill>
                  <a:srgbClr val="d4d4d1"/>
                </a:solidFill>
                <a:latin typeface="IBM Plex Sans Medium"/>
                <a:ea typeface="IBM Plex Sans Medium"/>
              </a:rPr>
              <a:t>1956</a:t>
            </a:r>
            <a:endParaRPr b="0" lang="es-GT" sz="950" spc="-1" strike="noStrike">
              <a:solidFill>
                <a:srgbClr val="ffffff"/>
              </a:solidFill>
              <a:latin typeface="Arial"/>
            </a:endParaRPr>
          </a:p>
        </p:txBody>
      </p:sp>
      <p:sp>
        <p:nvSpPr>
          <p:cNvPr id="97" name="Text 9"/>
          <p:cNvSpPr/>
          <p:nvPr/>
        </p:nvSpPr>
        <p:spPr>
          <a:xfrm>
            <a:off x="6485400" y="1617480"/>
            <a:ext cx="4534560" cy="123120"/>
          </a:xfrm>
          <a:prstGeom prst="rect">
            <a:avLst/>
          </a:prstGeom>
          <a:noFill/>
          <a:ln w="0">
            <a:noFill/>
          </a:ln>
        </p:spPr>
        <p:style>
          <a:lnRef idx="0"/>
          <a:fillRef idx="0"/>
          <a:effectRef idx="0"/>
          <a:fontRef idx="minor"/>
        </p:style>
        <p:txBody>
          <a:bodyPr wrap="none" lIns="0" rIns="0" tIns="0" bIns="0" anchor="t">
            <a:noAutofit/>
          </a:bodyPr>
          <a:p>
            <a:pPr defTabSz="914400">
              <a:lnSpc>
                <a:spcPct val="106000"/>
              </a:lnSpc>
              <a:tabLst>
                <a:tab algn="l" pos="0"/>
              </a:tabLst>
            </a:pPr>
            <a:r>
              <a:rPr b="0" lang="es-ES" sz="750" spc="-1" strike="noStrike">
                <a:solidFill>
                  <a:srgbClr val="d4d4d1"/>
                </a:solidFill>
                <a:latin typeface="Roboto"/>
                <a:ea typeface="Roboto"/>
              </a:rPr>
              <a:t>Se acuña el término «Inteligencia Artificial» en la Conferencia de Dartmouth.</a:t>
            </a:r>
            <a:endParaRPr b="0" lang="es-ES" sz="750" spc="-1" strike="noStrike">
              <a:solidFill>
                <a:srgbClr val="ffffff"/>
              </a:solidFill>
              <a:latin typeface="Arial"/>
            </a:endParaRPr>
          </a:p>
        </p:txBody>
      </p:sp>
      <p:sp>
        <p:nvSpPr>
          <p:cNvPr id="98" name="Shape 10"/>
          <p:cNvSpPr/>
          <p:nvPr/>
        </p:nvSpPr>
        <p:spPr>
          <a:xfrm>
            <a:off x="5913720" y="196416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99" name="Shape 11"/>
          <p:cNvSpPr/>
          <p:nvPr/>
        </p:nvSpPr>
        <p:spPr>
          <a:xfrm>
            <a:off x="6059160" y="193428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00" name="Text 12"/>
          <p:cNvSpPr/>
          <p:nvPr/>
        </p:nvSpPr>
        <p:spPr>
          <a:xfrm>
            <a:off x="4488480" y="189468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n-US" sz="950" spc="-1" strike="noStrike">
                <a:solidFill>
                  <a:srgbClr val="d4d4d1"/>
                </a:solidFill>
                <a:latin typeface="IBM Plex Sans Medium"/>
                <a:ea typeface="IBM Plex Sans Medium"/>
              </a:rPr>
              <a:t>1966</a:t>
            </a:r>
            <a:endParaRPr b="0" lang="es-GT" sz="950" spc="-1" strike="noStrike">
              <a:solidFill>
                <a:srgbClr val="ffffff"/>
              </a:solidFill>
              <a:latin typeface="Arial"/>
            </a:endParaRPr>
          </a:p>
        </p:txBody>
      </p:sp>
      <p:sp>
        <p:nvSpPr>
          <p:cNvPr id="101" name="Text 13"/>
          <p:cNvSpPr/>
          <p:nvPr/>
        </p:nvSpPr>
        <p:spPr>
          <a:xfrm>
            <a:off x="1171080" y="208116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s-ES" sz="750" spc="-1" strike="noStrike">
                <a:solidFill>
                  <a:srgbClr val="d4d4d1"/>
                </a:solidFill>
                <a:latin typeface="Roboto"/>
                <a:ea typeface="Roboto"/>
              </a:rPr>
              <a:t>Desarrollo de ELIZA, el primer programa de conversación.</a:t>
            </a:r>
            <a:endParaRPr b="0" lang="es-ES" sz="750" spc="-1" strike="noStrike">
              <a:solidFill>
                <a:srgbClr val="ffffff"/>
              </a:solidFill>
              <a:latin typeface="Arial"/>
            </a:endParaRPr>
          </a:p>
        </p:txBody>
      </p:sp>
      <p:sp>
        <p:nvSpPr>
          <p:cNvPr id="102" name="Shape 14"/>
          <p:cNvSpPr/>
          <p:nvPr/>
        </p:nvSpPr>
        <p:spPr>
          <a:xfrm>
            <a:off x="6083280" y="242820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03" name="Shape 15"/>
          <p:cNvSpPr/>
          <p:nvPr/>
        </p:nvSpPr>
        <p:spPr>
          <a:xfrm>
            <a:off x="6059160" y="239796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04" name="Text 16"/>
          <p:cNvSpPr/>
          <p:nvPr/>
        </p:nvSpPr>
        <p:spPr>
          <a:xfrm>
            <a:off x="6485400" y="2358360"/>
            <a:ext cx="1217160" cy="1515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950" spc="-1" strike="noStrike">
                <a:solidFill>
                  <a:srgbClr val="d4d4d1"/>
                </a:solidFill>
                <a:latin typeface="IBM Plex Sans Medium"/>
                <a:ea typeface="IBM Plex Sans Medium"/>
              </a:rPr>
              <a:t>1970</a:t>
            </a:r>
            <a:endParaRPr b="0" lang="es-GT" sz="950" spc="-1" strike="noStrike">
              <a:solidFill>
                <a:srgbClr val="ffffff"/>
              </a:solidFill>
              <a:latin typeface="Arial"/>
            </a:endParaRPr>
          </a:p>
        </p:txBody>
      </p:sp>
      <p:sp>
        <p:nvSpPr>
          <p:cNvPr id="105" name="Text 17"/>
          <p:cNvSpPr/>
          <p:nvPr/>
        </p:nvSpPr>
        <p:spPr>
          <a:xfrm>
            <a:off x="6485400" y="2544840"/>
            <a:ext cx="4534560" cy="123120"/>
          </a:xfrm>
          <a:prstGeom prst="rect">
            <a:avLst/>
          </a:prstGeom>
          <a:noFill/>
          <a:ln w="0">
            <a:noFill/>
          </a:ln>
        </p:spPr>
        <p:style>
          <a:lnRef idx="0"/>
          <a:fillRef idx="0"/>
          <a:effectRef idx="0"/>
          <a:fontRef idx="minor"/>
        </p:style>
        <p:txBody>
          <a:bodyPr wrap="none" lIns="0" rIns="0" tIns="0" bIns="0" anchor="t">
            <a:noAutofit/>
          </a:bodyPr>
          <a:p>
            <a:pPr defTabSz="914400">
              <a:lnSpc>
                <a:spcPct val="106000"/>
              </a:lnSpc>
              <a:tabLst>
                <a:tab algn="l" pos="0"/>
              </a:tabLst>
            </a:pPr>
            <a:r>
              <a:rPr b="0" lang="en-US" sz="750" spc="-1" strike="noStrike">
                <a:solidFill>
                  <a:srgbClr val="d4d4d1"/>
                </a:solidFill>
                <a:latin typeface="Roboto"/>
                <a:ea typeface="Roboto"/>
              </a:rPr>
              <a:t>Primer Invierno de la IA: reducción del financiamiento.</a:t>
            </a:r>
            <a:endParaRPr b="0" lang="es-GT" sz="750" spc="-1" strike="noStrike">
              <a:solidFill>
                <a:srgbClr val="ffffff"/>
              </a:solidFill>
              <a:latin typeface="Arial"/>
            </a:endParaRPr>
          </a:p>
        </p:txBody>
      </p:sp>
      <p:sp>
        <p:nvSpPr>
          <p:cNvPr id="106" name="Shape 18"/>
          <p:cNvSpPr/>
          <p:nvPr/>
        </p:nvSpPr>
        <p:spPr>
          <a:xfrm>
            <a:off x="5913720" y="289188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07" name="Shape 19"/>
          <p:cNvSpPr/>
          <p:nvPr/>
        </p:nvSpPr>
        <p:spPr>
          <a:xfrm>
            <a:off x="6059160" y="286164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08" name="Text 20"/>
          <p:cNvSpPr/>
          <p:nvPr/>
        </p:nvSpPr>
        <p:spPr>
          <a:xfrm>
            <a:off x="4488480" y="282204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n-US" sz="950" spc="-1" strike="noStrike">
                <a:solidFill>
                  <a:srgbClr val="d4d4d1"/>
                </a:solidFill>
                <a:latin typeface="IBM Plex Sans Medium"/>
                <a:ea typeface="IBM Plex Sans Medium"/>
              </a:rPr>
              <a:t>1980</a:t>
            </a:r>
            <a:endParaRPr b="0" lang="es-GT" sz="950" spc="-1" strike="noStrike">
              <a:solidFill>
                <a:srgbClr val="ffffff"/>
              </a:solidFill>
              <a:latin typeface="Arial"/>
            </a:endParaRPr>
          </a:p>
        </p:txBody>
      </p:sp>
      <p:sp>
        <p:nvSpPr>
          <p:cNvPr id="109" name="Text 21"/>
          <p:cNvSpPr/>
          <p:nvPr/>
        </p:nvSpPr>
        <p:spPr>
          <a:xfrm>
            <a:off x="1171080" y="300852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s-ES" sz="750" spc="-1" strike="noStrike">
                <a:solidFill>
                  <a:srgbClr val="d4d4d1"/>
                </a:solidFill>
                <a:latin typeface="Roboto"/>
                <a:ea typeface="Roboto"/>
              </a:rPr>
              <a:t>Aparición de los Sistemas Expertos.</a:t>
            </a:r>
            <a:endParaRPr b="0" lang="es-ES" sz="750" spc="-1" strike="noStrike">
              <a:solidFill>
                <a:srgbClr val="ffffff"/>
              </a:solidFill>
              <a:latin typeface="Arial"/>
            </a:endParaRPr>
          </a:p>
        </p:txBody>
      </p:sp>
      <p:sp>
        <p:nvSpPr>
          <p:cNvPr id="110" name="Shape 22"/>
          <p:cNvSpPr/>
          <p:nvPr/>
        </p:nvSpPr>
        <p:spPr>
          <a:xfrm>
            <a:off x="6083280" y="335556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11" name="Shape 23"/>
          <p:cNvSpPr/>
          <p:nvPr/>
        </p:nvSpPr>
        <p:spPr>
          <a:xfrm>
            <a:off x="6059160" y="332532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12" name="Text 24"/>
          <p:cNvSpPr/>
          <p:nvPr/>
        </p:nvSpPr>
        <p:spPr>
          <a:xfrm>
            <a:off x="6485400" y="3285720"/>
            <a:ext cx="1217160" cy="1515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950" spc="-1" strike="noStrike">
                <a:solidFill>
                  <a:srgbClr val="d4d4d1"/>
                </a:solidFill>
                <a:latin typeface="IBM Plex Sans Medium"/>
                <a:ea typeface="IBM Plex Sans Medium"/>
              </a:rPr>
              <a:t>1997</a:t>
            </a:r>
            <a:endParaRPr b="0" lang="es-GT" sz="950" spc="-1" strike="noStrike">
              <a:solidFill>
                <a:srgbClr val="ffffff"/>
              </a:solidFill>
              <a:latin typeface="Arial"/>
            </a:endParaRPr>
          </a:p>
        </p:txBody>
      </p:sp>
      <p:sp>
        <p:nvSpPr>
          <p:cNvPr id="113" name="Text 25"/>
          <p:cNvSpPr/>
          <p:nvPr/>
        </p:nvSpPr>
        <p:spPr>
          <a:xfrm>
            <a:off x="6485400" y="3472200"/>
            <a:ext cx="4534560" cy="123120"/>
          </a:xfrm>
          <a:prstGeom prst="rect">
            <a:avLst/>
          </a:prstGeom>
          <a:noFill/>
          <a:ln w="0">
            <a:noFill/>
          </a:ln>
        </p:spPr>
        <p:style>
          <a:lnRef idx="0"/>
          <a:fillRef idx="0"/>
          <a:effectRef idx="0"/>
          <a:fontRef idx="minor"/>
        </p:style>
        <p:txBody>
          <a:bodyPr wrap="none" lIns="0" rIns="0" tIns="0" bIns="0" anchor="t">
            <a:noAutofit/>
          </a:bodyPr>
          <a:p>
            <a:pPr defTabSz="914400">
              <a:lnSpc>
                <a:spcPct val="106000"/>
              </a:lnSpc>
              <a:tabLst>
                <a:tab algn="l" pos="0"/>
              </a:tabLst>
            </a:pPr>
            <a:r>
              <a:rPr b="0" lang="es-ES" sz="750" spc="-1" strike="noStrike">
                <a:solidFill>
                  <a:srgbClr val="d4d4d1"/>
                </a:solidFill>
                <a:latin typeface="Roboto"/>
                <a:ea typeface="Roboto"/>
              </a:rPr>
              <a:t>Deep Blue derrota a Garry Kasparov.</a:t>
            </a:r>
            <a:endParaRPr b="0" lang="es-ES" sz="750" spc="-1" strike="noStrike">
              <a:solidFill>
                <a:srgbClr val="ffffff"/>
              </a:solidFill>
              <a:latin typeface="Arial"/>
            </a:endParaRPr>
          </a:p>
        </p:txBody>
      </p:sp>
      <p:sp>
        <p:nvSpPr>
          <p:cNvPr id="114" name="Shape 26"/>
          <p:cNvSpPr/>
          <p:nvPr/>
        </p:nvSpPr>
        <p:spPr>
          <a:xfrm>
            <a:off x="5913720" y="381924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15" name="Shape 27"/>
          <p:cNvSpPr/>
          <p:nvPr/>
        </p:nvSpPr>
        <p:spPr>
          <a:xfrm>
            <a:off x="6059160" y="378900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16" name="Text 28"/>
          <p:cNvSpPr/>
          <p:nvPr/>
        </p:nvSpPr>
        <p:spPr>
          <a:xfrm>
            <a:off x="4488480" y="374940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n-US" sz="950" spc="-1" strike="noStrike">
                <a:solidFill>
                  <a:srgbClr val="d4d4d1"/>
                </a:solidFill>
                <a:latin typeface="IBM Plex Sans Medium"/>
                <a:ea typeface="IBM Plex Sans Medium"/>
              </a:rPr>
              <a:t>2000</a:t>
            </a:r>
            <a:endParaRPr b="0" lang="es-GT" sz="950" spc="-1" strike="noStrike">
              <a:solidFill>
                <a:srgbClr val="ffffff"/>
              </a:solidFill>
              <a:latin typeface="Arial"/>
            </a:endParaRPr>
          </a:p>
        </p:txBody>
      </p:sp>
      <p:sp>
        <p:nvSpPr>
          <p:cNvPr id="117" name="Text 29"/>
          <p:cNvSpPr/>
          <p:nvPr/>
        </p:nvSpPr>
        <p:spPr>
          <a:xfrm>
            <a:off x="1171080" y="393624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s-ES" sz="750" spc="-1" strike="noStrike">
                <a:solidFill>
                  <a:srgbClr val="d4d4d1"/>
                </a:solidFill>
                <a:latin typeface="Roboto"/>
                <a:ea typeface="Roboto"/>
              </a:rPr>
              <a:t>Auge de Internet y Big Data.</a:t>
            </a:r>
            <a:endParaRPr b="0" lang="es-ES" sz="750" spc="-1" strike="noStrike">
              <a:solidFill>
                <a:srgbClr val="ffffff"/>
              </a:solidFill>
              <a:latin typeface="Arial"/>
            </a:endParaRPr>
          </a:p>
        </p:txBody>
      </p:sp>
      <p:sp>
        <p:nvSpPr>
          <p:cNvPr id="118" name="Shape 30"/>
          <p:cNvSpPr/>
          <p:nvPr/>
        </p:nvSpPr>
        <p:spPr>
          <a:xfrm>
            <a:off x="6083280" y="428292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19" name="Shape 31"/>
          <p:cNvSpPr/>
          <p:nvPr/>
        </p:nvSpPr>
        <p:spPr>
          <a:xfrm>
            <a:off x="6059160" y="425304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20" name="Text 32"/>
          <p:cNvSpPr/>
          <p:nvPr/>
        </p:nvSpPr>
        <p:spPr>
          <a:xfrm>
            <a:off x="6485400" y="4213440"/>
            <a:ext cx="1217160" cy="1515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950" spc="-1" strike="noStrike">
                <a:solidFill>
                  <a:srgbClr val="d4d4d1"/>
                </a:solidFill>
                <a:latin typeface="IBM Plex Sans Medium"/>
                <a:ea typeface="IBM Plex Sans Medium"/>
              </a:rPr>
              <a:t>2012</a:t>
            </a:r>
            <a:endParaRPr b="0" lang="es-GT" sz="950" spc="-1" strike="noStrike">
              <a:solidFill>
                <a:srgbClr val="ffffff"/>
              </a:solidFill>
              <a:latin typeface="Arial"/>
            </a:endParaRPr>
          </a:p>
        </p:txBody>
      </p:sp>
      <p:sp>
        <p:nvSpPr>
          <p:cNvPr id="121" name="Text 33"/>
          <p:cNvSpPr/>
          <p:nvPr/>
        </p:nvSpPr>
        <p:spPr>
          <a:xfrm>
            <a:off x="6485400" y="4399920"/>
            <a:ext cx="4534560" cy="123120"/>
          </a:xfrm>
          <a:prstGeom prst="rect">
            <a:avLst/>
          </a:prstGeom>
          <a:noFill/>
          <a:ln w="0">
            <a:noFill/>
          </a:ln>
        </p:spPr>
        <p:style>
          <a:lnRef idx="0"/>
          <a:fillRef idx="0"/>
          <a:effectRef idx="0"/>
          <a:fontRef idx="minor"/>
        </p:style>
        <p:txBody>
          <a:bodyPr wrap="none" lIns="0" rIns="0" tIns="0" bIns="0" anchor="t">
            <a:noAutofit/>
          </a:bodyPr>
          <a:p>
            <a:pPr defTabSz="914400">
              <a:lnSpc>
                <a:spcPct val="106000"/>
              </a:lnSpc>
              <a:tabLst>
                <a:tab algn="l" pos="0"/>
              </a:tabLst>
            </a:pPr>
            <a:r>
              <a:rPr b="0" lang="es-ES" sz="750" spc="-1" strike="noStrike">
                <a:solidFill>
                  <a:srgbClr val="d4d4d1"/>
                </a:solidFill>
                <a:latin typeface="Roboto"/>
                <a:ea typeface="Roboto"/>
              </a:rPr>
              <a:t>Revolución del Deep Learning.</a:t>
            </a:r>
            <a:endParaRPr b="0" lang="es-ES" sz="750" spc="-1" strike="noStrike">
              <a:solidFill>
                <a:srgbClr val="ffffff"/>
              </a:solidFill>
              <a:latin typeface="Arial"/>
            </a:endParaRPr>
          </a:p>
        </p:txBody>
      </p:sp>
      <p:sp>
        <p:nvSpPr>
          <p:cNvPr id="122" name="Shape 34"/>
          <p:cNvSpPr/>
          <p:nvPr/>
        </p:nvSpPr>
        <p:spPr>
          <a:xfrm>
            <a:off x="5913720" y="474696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23" name="Shape 35"/>
          <p:cNvSpPr/>
          <p:nvPr/>
        </p:nvSpPr>
        <p:spPr>
          <a:xfrm>
            <a:off x="6059160" y="471672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24" name="Text 36"/>
          <p:cNvSpPr/>
          <p:nvPr/>
        </p:nvSpPr>
        <p:spPr>
          <a:xfrm>
            <a:off x="4488480" y="467712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s-ES" sz="950" spc="-1" strike="noStrike">
                <a:solidFill>
                  <a:srgbClr val="d4d4d1"/>
                </a:solidFill>
                <a:latin typeface="IBM Plex Sans Medium"/>
                <a:ea typeface="IBM Plex Sans Medium"/>
              </a:rPr>
              <a:t>2016</a:t>
            </a:r>
            <a:endParaRPr b="0" lang="es-ES" sz="950" spc="-1" strike="noStrike">
              <a:solidFill>
                <a:srgbClr val="ffffff"/>
              </a:solidFill>
              <a:latin typeface="Arial"/>
            </a:endParaRPr>
          </a:p>
        </p:txBody>
      </p:sp>
      <p:sp>
        <p:nvSpPr>
          <p:cNvPr id="125" name="Text 37"/>
          <p:cNvSpPr/>
          <p:nvPr/>
        </p:nvSpPr>
        <p:spPr>
          <a:xfrm>
            <a:off x="1171080" y="486360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s-ES" sz="750" spc="-1" strike="noStrike">
                <a:solidFill>
                  <a:srgbClr val="d4d4d1"/>
                </a:solidFill>
                <a:latin typeface="Roboto"/>
                <a:ea typeface="Roboto"/>
              </a:rPr>
              <a:t>AlphaGo derrota a Lee Sedol.</a:t>
            </a:r>
            <a:endParaRPr b="0" lang="es-ES" sz="750" spc="-1" strike="noStrike">
              <a:solidFill>
                <a:srgbClr val="ffffff"/>
              </a:solidFill>
              <a:latin typeface="Arial"/>
            </a:endParaRPr>
          </a:p>
        </p:txBody>
      </p:sp>
      <p:sp>
        <p:nvSpPr>
          <p:cNvPr id="126" name="Shape 38"/>
          <p:cNvSpPr/>
          <p:nvPr/>
        </p:nvSpPr>
        <p:spPr>
          <a:xfrm>
            <a:off x="6083280" y="521064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27" name="Shape 39"/>
          <p:cNvSpPr/>
          <p:nvPr/>
        </p:nvSpPr>
        <p:spPr>
          <a:xfrm>
            <a:off x="6059160" y="518040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28" name="Text 40"/>
          <p:cNvSpPr/>
          <p:nvPr/>
        </p:nvSpPr>
        <p:spPr>
          <a:xfrm>
            <a:off x="6485400" y="5140800"/>
            <a:ext cx="1217160" cy="151560"/>
          </a:xfrm>
          <a:prstGeom prst="rect">
            <a:avLst/>
          </a:prstGeom>
          <a:noFill/>
          <a:ln w="0">
            <a:noFill/>
          </a:ln>
        </p:spPr>
        <p:style>
          <a:lnRef idx="0"/>
          <a:fillRef idx="0"/>
          <a:effectRef idx="0"/>
          <a:fontRef idx="minor"/>
        </p:style>
        <p:txBody>
          <a:bodyPr wrap="none" lIns="0" rIns="0" tIns="0" bIns="0" anchor="t">
            <a:noAutofit/>
          </a:bodyPr>
          <a:p>
            <a:pPr defTabSz="914400">
              <a:lnSpc>
                <a:spcPct val="104000"/>
              </a:lnSpc>
              <a:tabLst>
                <a:tab algn="l" pos="0"/>
              </a:tabLst>
            </a:pPr>
            <a:r>
              <a:rPr b="0" lang="en-US" sz="950" spc="-1" strike="noStrike">
                <a:solidFill>
                  <a:srgbClr val="d4d4d1"/>
                </a:solidFill>
                <a:latin typeface="IBM Plex Sans Medium"/>
                <a:ea typeface="IBM Plex Sans Medium"/>
              </a:rPr>
              <a:t>2022</a:t>
            </a:r>
            <a:endParaRPr b="0" lang="es-GT" sz="950" spc="-1" strike="noStrike">
              <a:solidFill>
                <a:srgbClr val="ffffff"/>
              </a:solidFill>
              <a:latin typeface="Arial"/>
            </a:endParaRPr>
          </a:p>
        </p:txBody>
      </p:sp>
      <p:sp>
        <p:nvSpPr>
          <p:cNvPr id="129" name="Text 41"/>
          <p:cNvSpPr/>
          <p:nvPr/>
        </p:nvSpPr>
        <p:spPr>
          <a:xfrm>
            <a:off x="6485400" y="5327280"/>
            <a:ext cx="4534560" cy="123120"/>
          </a:xfrm>
          <a:prstGeom prst="rect">
            <a:avLst/>
          </a:prstGeom>
          <a:noFill/>
          <a:ln w="0">
            <a:noFill/>
          </a:ln>
        </p:spPr>
        <p:style>
          <a:lnRef idx="0"/>
          <a:fillRef idx="0"/>
          <a:effectRef idx="0"/>
          <a:fontRef idx="minor"/>
        </p:style>
        <p:txBody>
          <a:bodyPr wrap="none" lIns="0" rIns="0" tIns="0" bIns="0" anchor="t">
            <a:noAutofit/>
          </a:bodyPr>
          <a:p>
            <a:pPr defTabSz="914400">
              <a:lnSpc>
                <a:spcPct val="106000"/>
              </a:lnSpc>
              <a:tabLst>
                <a:tab algn="l" pos="0"/>
              </a:tabLst>
            </a:pPr>
            <a:r>
              <a:rPr b="0" lang="es-ES" sz="750" spc="-1" strike="noStrike">
                <a:solidFill>
                  <a:srgbClr val="d4d4d1"/>
                </a:solidFill>
                <a:latin typeface="Roboto"/>
                <a:ea typeface="Roboto"/>
              </a:rPr>
              <a:t>Popularización mundial de la IA Generativa.</a:t>
            </a:r>
            <a:endParaRPr b="0" lang="es-ES" sz="750" spc="-1" strike="noStrike">
              <a:solidFill>
                <a:srgbClr val="ffffff"/>
              </a:solidFill>
              <a:latin typeface="Arial"/>
            </a:endParaRPr>
          </a:p>
        </p:txBody>
      </p:sp>
      <p:sp>
        <p:nvSpPr>
          <p:cNvPr id="130" name="Shape 42"/>
          <p:cNvSpPr/>
          <p:nvPr/>
        </p:nvSpPr>
        <p:spPr>
          <a:xfrm>
            <a:off x="5913720" y="5674320"/>
            <a:ext cx="194040" cy="11880"/>
          </a:xfrm>
          <a:prstGeom prst="roundRect">
            <a:avLst>
              <a:gd name="adj" fmla="val 115070"/>
            </a:avLst>
          </a:prstGeom>
          <a:solidFill>
            <a:srgbClr val="61646a"/>
          </a:solidFill>
          <a:ln w="0">
            <a:noFill/>
          </a:ln>
        </p:spPr>
        <p:style>
          <a:lnRef idx="0"/>
          <a:fillRef idx="0"/>
          <a:effectRef idx="0"/>
          <a:fontRef idx="minor"/>
        </p:style>
        <p:txBody>
          <a:bodyPr lIns="90000" rIns="90000" tIns="-36360" bIns="-36360" anchor="t">
            <a:noAutofit/>
          </a:bodyPr>
          <a:p>
            <a:pPr>
              <a:lnSpc>
                <a:spcPct val="100000"/>
              </a:lnSpc>
            </a:pPr>
            <a:endParaRPr b="0" lang="es-ES" sz="1800" spc="-1" strike="noStrike">
              <a:solidFill>
                <a:srgbClr val="ffffff"/>
              </a:solidFill>
              <a:latin typeface="Arial"/>
            </a:endParaRPr>
          </a:p>
        </p:txBody>
      </p:sp>
      <p:sp>
        <p:nvSpPr>
          <p:cNvPr id="131" name="Shape 43"/>
          <p:cNvSpPr/>
          <p:nvPr/>
        </p:nvSpPr>
        <p:spPr>
          <a:xfrm>
            <a:off x="6059160" y="5644080"/>
            <a:ext cx="72360" cy="72360"/>
          </a:xfrm>
          <a:prstGeom prst="roundRect">
            <a:avLst>
              <a:gd name="adj" fmla="val 521740"/>
            </a:avLst>
          </a:prstGeom>
          <a:solidFill>
            <a:srgbClr val="ffbc8f"/>
          </a:solidFill>
          <a:ln w="0">
            <a:noFill/>
          </a:ln>
        </p:spPr>
        <p:style>
          <a:lnRef idx="0"/>
          <a:fillRef idx="0"/>
          <a:effectRef idx="0"/>
          <a:fontRef idx="minor"/>
        </p:style>
        <p:txBody>
          <a:bodyPr lIns="90000" rIns="90000" tIns="6840" bIns="6840" anchor="t">
            <a:noAutofit/>
          </a:bodyPr>
          <a:p>
            <a:pPr>
              <a:lnSpc>
                <a:spcPct val="100000"/>
              </a:lnSpc>
            </a:pPr>
            <a:endParaRPr b="0" lang="es-ES" sz="1800" spc="-1" strike="noStrike">
              <a:solidFill>
                <a:srgbClr val="000000"/>
              </a:solidFill>
              <a:latin typeface="Arial"/>
            </a:endParaRPr>
          </a:p>
        </p:txBody>
      </p:sp>
      <p:sp>
        <p:nvSpPr>
          <p:cNvPr id="132" name="Text 44"/>
          <p:cNvSpPr/>
          <p:nvPr/>
        </p:nvSpPr>
        <p:spPr>
          <a:xfrm>
            <a:off x="4488480" y="5604480"/>
            <a:ext cx="1217160" cy="151560"/>
          </a:xfrm>
          <a:prstGeom prst="rect">
            <a:avLst/>
          </a:prstGeom>
          <a:noFill/>
          <a:ln w="0">
            <a:noFill/>
          </a:ln>
        </p:spPr>
        <p:style>
          <a:lnRef idx="0"/>
          <a:fillRef idx="0"/>
          <a:effectRef idx="0"/>
          <a:fontRef idx="minor"/>
        </p:style>
        <p:txBody>
          <a:bodyPr wrap="none" lIns="0" rIns="0" tIns="0" bIns="0" anchor="t">
            <a:noAutofit/>
          </a:bodyPr>
          <a:p>
            <a:pPr algn="r" defTabSz="914400">
              <a:lnSpc>
                <a:spcPct val="104000"/>
              </a:lnSpc>
              <a:tabLst>
                <a:tab algn="l" pos="0"/>
              </a:tabLst>
            </a:pPr>
            <a:r>
              <a:rPr b="0" lang="en-US" sz="950" spc="-1" strike="noStrike">
                <a:solidFill>
                  <a:srgbClr val="d4d4d1"/>
                </a:solidFill>
                <a:latin typeface="IBM Plex Sans Medium"/>
                <a:ea typeface="IBM Plex Sans Medium"/>
              </a:rPr>
              <a:t>Actualidad</a:t>
            </a:r>
            <a:endParaRPr b="0" lang="es-GT" sz="950" spc="-1" strike="noStrike">
              <a:solidFill>
                <a:srgbClr val="ffffff"/>
              </a:solidFill>
              <a:latin typeface="Arial"/>
            </a:endParaRPr>
          </a:p>
        </p:txBody>
      </p:sp>
      <p:sp>
        <p:nvSpPr>
          <p:cNvPr id="133" name="Text 45"/>
          <p:cNvSpPr/>
          <p:nvPr/>
        </p:nvSpPr>
        <p:spPr>
          <a:xfrm>
            <a:off x="1171080" y="5790960"/>
            <a:ext cx="4534560" cy="123120"/>
          </a:xfrm>
          <a:prstGeom prst="rect">
            <a:avLst/>
          </a:prstGeom>
          <a:noFill/>
          <a:ln w="0">
            <a:noFill/>
          </a:ln>
        </p:spPr>
        <p:style>
          <a:lnRef idx="0"/>
          <a:fillRef idx="0"/>
          <a:effectRef idx="0"/>
          <a:fontRef idx="minor"/>
        </p:style>
        <p:txBody>
          <a:bodyPr wrap="none" lIns="0" rIns="0" tIns="0" bIns="0" anchor="t">
            <a:noAutofit/>
          </a:bodyPr>
          <a:p>
            <a:pPr algn="r" defTabSz="914400">
              <a:lnSpc>
                <a:spcPct val="106000"/>
              </a:lnSpc>
              <a:tabLst>
                <a:tab algn="l" pos="0"/>
              </a:tabLst>
            </a:pPr>
            <a:r>
              <a:rPr b="0" lang="es-ES" sz="750" spc="-1" strike="noStrike">
                <a:solidFill>
                  <a:srgbClr val="d4d4d1"/>
                </a:solidFill>
                <a:latin typeface="Roboto"/>
                <a:ea typeface="Roboto"/>
              </a:rPr>
              <a:t>Integración masiva de IA en educación, empresas y vida cotidiana.</a:t>
            </a:r>
            <a:endParaRPr b="0" lang="es-ES" sz="7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28</TotalTime>
  <Application>LibreOffice/24.2.7.2$Linux_X86_64 LibreOffice_project/420$Build-2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2026-06-19T00:22:07Z</dcterms:created>
  <dc:creator/>
  <dc:description/>
  <dc:language>es-GT</dc:language>
  <cp:lastModifiedBy>Adónis Gómez</cp:lastModifiedBy>
  <dcterms:modified xsi:type="dcterms:W3CDTF">2026-06-18T19:37:25Z</dcterms:modified>
  <cp:revision>3</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10</vt:i4>
  </property>
  <property fmtid="{D5CDD505-2E9C-101B-9397-08002B2CF9AE}" pid="3" name="PresentationFormat">
    <vt:lpwstr>On-screen Show (16:9)</vt:lpwstr>
  </property>
  <property fmtid="{D5CDD505-2E9C-101B-9397-08002B2CF9AE}" pid="4" name="Slides">
    <vt:i4>10</vt:i4>
  </property>
</Properties>
</file>